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8" r:id="rId2"/>
    <p:sldId id="377" r:id="rId3"/>
    <p:sldId id="379" r:id="rId4"/>
    <p:sldId id="380" r:id="rId5"/>
    <p:sldId id="381" r:id="rId6"/>
    <p:sldId id="382" r:id="rId7"/>
    <p:sldId id="384" r:id="rId8"/>
    <p:sldId id="385" r:id="rId9"/>
    <p:sldId id="386" r:id="rId10"/>
    <p:sldId id="387" r:id="rId11"/>
    <p:sldId id="388" r:id="rId12"/>
    <p:sldId id="389" r:id="rId13"/>
    <p:sldId id="390" r:id="rId14"/>
    <p:sldId id="391" r:id="rId15"/>
    <p:sldId id="392" r:id="rId16"/>
    <p:sldId id="39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6D0892-DED3-4EBE-820C-C259D566A606}" v="120" dt="2022-11-01T10:57:43.6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66" autoAdjust="0"/>
    <p:restoredTop sz="94660"/>
  </p:normalViewPr>
  <p:slideViewPr>
    <p:cSldViewPr snapToGrid="0">
      <p:cViewPr varScale="1">
        <p:scale>
          <a:sx n="133" d="100"/>
          <a:sy n="133" d="100"/>
        </p:scale>
        <p:origin x="20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D4EF6-19E4-CFF6-E10C-9F2BC63B96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98EB5A4-55B2-9C14-22E0-9A4829D67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84F9C2D-66FC-9804-93FB-33DD66A7E192}"/>
              </a:ext>
            </a:extLst>
          </p:cNvPr>
          <p:cNvSpPr>
            <a:spLocks noGrp="1"/>
          </p:cNvSpPr>
          <p:nvPr>
            <p:ph type="dt" sz="half" idx="10"/>
          </p:nvPr>
        </p:nvSpPr>
        <p:spPr/>
        <p:txBody>
          <a:bodyPr/>
          <a:lstStyle/>
          <a:p>
            <a:fld id="{C2542100-F9D4-4DBC-BBAF-BDCFEE331E4C}" type="datetimeFigureOut">
              <a:rPr lang="en-GB" smtClean="0"/>
              <a:t>27/01/2023</a:t>
            </a:fld>
            <a:endParaRPr lang="en-GB"/>
          </a:p>
        </p:txBody>
      </p:sp>
      <p:sp>
        <p:nvSpPr>
          <p:cNvPr id="5" name="Footer Placeholder 4">
            <a:extLst>
              <a:ext uri="{FF2B5EF4-FFF2-40B4-BE49-F238E27FC236}">
                <a16:creationId xmlns:a16="http://schemas.microsoft.com/office/drawing/2014/main" id="{52EDF29D-C535-83D8-B3F7-91C8076AE2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EECB8C-BDC0-1C13-29CE-7FEF6CFFAA7F}"/>
              </a:ext>
            </a:extLst>
          </p:cNvPr>
          <p:cNvSpPr>
            <a:spLocks noGrp="1"/>
          </p:cNvSpPr>
          <p:nvPr>
            <p:ph type="sldNum" sz="quarter" idx="12"/>
          </p:nvPr>
        </p:nvSpPr>
        <p:spPr/>
        <p:txBody>
          <a:bodyPr/>
          <a:lstStyle/>
          <a:p>
            <a:fld id="{3C119606-49D2-4D05-9D86-F2CFBBBB5932}" type="slidenum">
              <a:rPr lang="en-GB" smtClean="0"/>
              <a:t>‹#›</a:t>
            </a:fld>
            <a:endParaRPr lang="en-GB"/>
          </a:p>
        </p:txBody>
      </p:sp>
    </p:spTree>
    <p:extLst>
      <p:ext uri="{BB962C8B-B14F-4D97-AF65-F5344CB8AC3E}">
        <p14:creationId xmlns:p14="http://schemas.microsoft.com/office/powerpoint/2010/main" val="356737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7ACF-AAB3-9B84-410E-EA1CB8BD923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E86B8B-93FF-2F7D-F605-4981CE5487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E6785E-E5E3-8D3A-2290-6935C427E506}"/>
              </a:ext>
            </a:extLst>
          </p:cNvPr>
          <p:cNvSpPr>
            <a:spLocks noGrp="1"/>
          </p:cNvSpPr>
          <p:nvPr>
            <p:ph type="dt" sz="half" idx="10"/>
          </p:nvPr>
        </p:nvSpPr>
        <p:spPr/>
        <p:txBody>
          <a:bodyPr/>
          <a:lstStyle/>
          <a:p>
            <a:fld id="{C2542100-F9D4-4DBC-BBAF-BDCFEE331E4C}" type="datetimeFigureOut">
              <a:rPr lang="en-GB" smtClean="0"/>
              <a:t>27/01/2023</a:t>
            </a:fld>
            <a:endParaRPr lang="en-GB"/>
          </a:p>
        </p:txBody>
      </p:sp>
      <p:sp>
        <p:nvSpPr>
          <p:cNvPr id="5" name="Footer Placeholder 4">
            <a:extLst>
              <a:ext uri="{FF2B5EF4-FFF2-40B4-BE49-F238E27FC236}">
                <a16:creationId xmlns:a16="http://schemas.microsoft.com/office/drawing/2014/main" id="{DD56DBBD-1C4F-B6B1-23C3-C443CC059B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196870-57F1-2912-8811-EB8AA3FCFD2A}"/>
              </a:ext>
            </a:extLst>
          </p:cNvPr>
          <p:cNvSpPr>
            <a:spLocks noGrp="1"/>
          </p:cNvSpPr>
          <p:nvPr>
            <p:ph type="sldNum" sz="quarter" idx="12"/>
          </p:nvPr>
        </p:nvSpPr>
        <p:spPr/>
        <p:txBody>
          <a:bodyPr/>
          <a:lstStyle/>
          <a:p>
            <a:fld id="{3C119606-49D2-4D05-9D86-F2CFBBBB5932}" type="slidenum">
              <a:rPr lang="en-GB" smtClean="0"/>
              <a:t>‹#›</a:t>
            </a:fld>
            <a:endParaRPr lang="en-GB"/>
          </a:p>
        </p:txBody>
      </p:sp>
    </p:spTree>
    <p:extLst>
      <p:ext uri="{BB962C8B-B14F-4D97-AF65-F5344CB8AC3E}">
        <p14:creationId xmlns:p14="http://schemas.microsoft.com/office/powerpoint/2010/main" val="1760611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8E3414-23BB-F226-1F45-BA1E2D4598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1693D75-7EA1-071C-DCCE-76F6D404C2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3F8520-A75F-1EA1-F796-57065CFEB00F}"/>
              </a:ext>
            </a:extLst>
          </p:cNvPr>
          <p:cNvSpPr>
            <a:spLocks noGrp="1"/>
          </p:cNvSpPr>
          <p:nvPr>
            <p:ph type="dt" sz="half" idx="10"/>
          </p:nvPr>
        </p:nvSpPr>
        <p:spPr/>
        <p:txBody>
          <a:bodyPr/>
          <a:lstStyle/>
          <a:p>
            <a:fld id="{C2542100-F9D4-4DBC-BBAF-BDCFEE331E4C}" type="datetimeFigureOut">
              <a:rPr lang="en-GB" smtClean="0"/>
              <a:t>27/01/2023</a:t>
            </a:fld>
            <a:endParaRPr lang="en-GB"/>
          </a:p>
        </p:txBody>
      </p:sp>
      <p:sp>
        <p:nvSpPr>
          <p:cNvPr id="5" name="Footer Placeholder 4">
            <a:extLst>
              <a:ext uri="{FF2B5EF4-FFF2-40B4-BE49-F238E27FC236}">
                <a16:creationId xmlns:a16="http://schemas.microsoft.com/office/drawing/2014/main" id="{143544C6-C4B3-6516-3A97-DACE19B8B0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B2DB3B-060B-CE16-3767-3C68EC7604CE}"/>
              </a:ext>
            </a:extLst>
          </p:cNvPr>
          <p:cNvSpPr>
            <a:spLocks noGrp="1"/>
          </p:cNvSpPr>
          <p:nvPr>
            <p:ph type="sldNum" sz="quarter" idx="12"/>
          </p:nvPr>
        </p:nvSpPr>
        <p:spPr/>
        <p:txBody>
          <a:bodyPr/>
          <a:lstStyle/>
          <a:p>
            <a:fld id="{3C119606-49D2-4D05-9D86-F2CFBBBB5932}" type="slidenum">
              <a:rPr lang="en-GB" smtClean="0"/>
              <a:t>‹#›</a:t>
            </a:fld>
            <a:endParaRPr lang="en-GB"/>
          </a:p>
        </p:txBody>
      </p:sp>
    </p:spTree>
    <p:extLst>
      <p:ext uri="{BB962C8B-B14F-4D97-AF65-F5344CB8AC3E}">
        <p14:creationId xmlns:p14="http://schemas.microsoft.com/office/powerpoint/2010/main" val="3610628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F128-44E1-C747-9D54-4874E50E948F}"/>
              </a:ext>
            </a:extLst>
          </p:cNvPr>
          <p:cNvSpPr>
            <a:spLocks noGrp="1"/>
          </p:cNvSpPr>
          <p:nvPr>
            <p:ph type="title"/>
          </p:nvPr>
        </p:nvSpPr>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920C7519-A243-484F-AD0F-A6F7C79A2C9A}"/>
              </a:ext>
            </a:extLst>
          </p:cNvPr>
          <p:cNvSpPr>
            <a:spLocks noGrp="1"/>
          </p:cNvSpPr>
          <p:nvPr>
            <p:ph type="sldNum" sz="quarter" idx="12"/>
          </p:nvPr>
        </p:nvSpPr>
        <p:spPr>
          <a:xfrm>
            <a:off x="141157" y="6381000"/>
            <a:ext cx="2743200" cy="365125"/>
          </a:xfrm>
        </p:spPr>
        <p:txBody>
          <a:bodyPr/>
          <a:lstStyle>
            <a:lvl1pPr algn="l">
              <a:defRPr/>
            </a:lvl1pPr>
          </a:lstStyle>
          <a:p>
            <a:fld id="{FF6193B0-BD29-9748-BAC7-28347702C250}" type="slidenum">
              <a:rPr lang="en-US" smtClean="0"/>
              <a:pPr/>
              <a:t>‹#›</a:t>
            </a:fld>
            <a:endParaRPr lang="en-US"/>
          </a:p>
        </p:txBody>
      </p:sp>
      <p:pic>
        <p:nvPicPr>
          <p:cNvPr id="11" name="Picture 10">
            <a:extLst>
              <a:ext uri="{FF2B5EF4-FFF2-40B4-BE49-F238E27FC236}">
                <a16:creationId xmlns:a16="http://schemas.microsoft.com/office/drawing/2014/main" id="{44770469-9DF7-E74F-8D3B-05FA42E97E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438417" y="6160558"/>
            <a:ext cx="447565" cy="440884"/>
          </a:xfrm>
          <a:prstGeom prst="rect">
            <a:avLst/>
          </a:prstGeom>
        </p:spPr>
      </p:pic>
      <p:sp>
        <p:nvSpPr>
          <p:cNvPr id="6" name="Freeform 5">
            <a:extLst>
              <a:ext uri="{FF2B5EF4-FFF2-40B4-BE49-F238E27FC236}">
                <a16:creationId xmlns:a16="http://schemas.microsoft.com/office/drawing/2014/main" id="{EF9B3D74-2EC9-CC43-8BD4-4D556F1E02A9}"/>
              </a:ext>
            </a:extLst>
          </p:cNvPr>
          <p:cNvSpPr/>
          <p:nvPr userDrawn="1"/>
        </p:nvSpPr>
        <p:spPr>
          <a:xfrm>
            <a:off x="5753100" y="-63500"/>
            <a:ext cx="5270500" cy="7010400"/>
          </a:xfrm>
          <a:custGeom>
            <a:avLst/>
            <a:gdLst>
              <a:gd name="connsiteX0" fmla="*/ 5270500 w 5270500"/>
              <a:gd name="connsiteY0" fmla="*/ 0 h 7010400"/>
              <a:gd name="connsiteX1" fmla="*/ 3644900 w 5270500"/>
              <a:gd name="connsiteY1" fmla="*/ 1663700 h 7010400"/>
              <a:gd name="connsiteX2" fmla="*/ 1981200 w 5270500"/>
              <a:gd name="connsiteY2" fmla="*/ 2514600 h 7010400"/>
              <a:gd name="connsiteX3" fmla="*/ 977900 w 5270500"/>
              <a:gd name="connsiteY3" fmla="*/ 3302000 h 7010400"/>
              <a:gd name="connsiteX4" fmla="*/ 215900 w 5270500"/>
              <a:gd name="connsiteY4" fmla="*/ 5321300 h 7010400"/>
              <a:gd name="connsiteX5" fmla="*/ 0 w 5270500"/>
              <a:gd name="connsiteY5" fmla="*/ 7010400 h 701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0500" h="7010400">
                <a:moveTo>
                  <a:pt x="5270500" y="0"/>
                </a:moveTo>
                <a:cubicBezTo>
                  <a:pt x="4731808" y="622300"/>
                  <a:pt x="4193117" y="1244600"/>
                  <a:pt x="3644900" y="1663700"/>
                </a:cubicBezTo>
                <a:cubicBezTo>
                  <a:pt x="3096683" y="2082800"/>
                  <a:pt x="2425700" y="2241550"/>
                  <a:pt x="1981200" y="2514600"/>
                </a:cubicBezTo>
                <a:cubicBezTo>
                  <a:pt x="1536700" y="2787650"/>
                  <a:pt x="1272117" y="2834217"/>
                  <a:pt x="977900" y="3302000"/>
                </a:cubicBezTo>
                <a:cubicBezTo>
                  <a:pt x="683683" y="3769783"/>
                  <a:pt x="378883" y="4703233"/>
                  <a:pt x="215900" y="5321300"/>
                </a:cubicBezTo>
                <a:cubicBezTo>
                  <a:pt x="52917" y="5939367"/>
                  <a:pt x="26458" y="6474883"/>
                  <a:pt x="0" y="7010400"/>
                </a:cubicBezTo>
              </a:path>
            </a:pathLst>
          </a:cu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8417B3CC-B71B-1647-8719-4BFD3AF0B6E7}"/>
              </a:ext>
            </a:extLst>
          </p:cNvPr>
          <p:cNvSpPr/>
          <p:nvPr userDrawn="1"/>
        </p:nvSpPr>
        <p:spPr>
          <a:xfrm>
            <a:off x="4876800" y="467329"/>
            <a:ext cx="7353300" cy="6466871"/>
          </a:xfrm>
          <a:custGeom>
            <a:avLst/>
            <a:gdLst>
              <a:gd name="connsiteX0" fmla="*/ 7353300 w 7353300"/>
              <a:gd name="connsiteY0" fmla="*/ 701071 h 6466871"/>
              <a:gd name="connsiteX1" fmla="*/ 5245100 w 7353300"/>
              <a:gd name="connsiteY1" fmla="*/ 15271 h 6466871"/>
              <a:gd name="connsiteX2" fmla="*/ 3708400 w 7353300"/>
              <a:gd name="connsiteY2" fmla="*/ 396271 h 6466871"/>
              <a:gd name="connsiteX3" fmla="*/ 3327400 w 7353300"/>
              <a:gd name="connsiteY3" fmla="*/ 2225071 h 6466871"/>
              <a:gd name="connsiteX4" fmla="*/ 2247900 w 7353300"/>
              <a:gd name="connsiteY4" fmla="*/ 3215671 h 6466871"/>
              <a:gd name="connsiteX5" fmla="*/ 901700 w 7353300"/>
              <a:gd name="connsiteY5" fmla="*/ 3901471 h 6466871"/>
              <a:gd name="connsiteX6" fmla="*/ 228600 w 7353300"/>
              <a:gd name="connsiteY6" fmla="*/ 4942871 h 6466871"/>
              <a:gd name="connsiteX7" fmla="*/ 0 w 7353300"/>
              <a:gd name="connsiteY7" fmla="*/ 6466871 h 646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3300" h="6466871">
                <a:moveTo>
                  <a:pt x="7353300" y="701071"/>
                </a:moveTo>
                <a:cubicBezTo>
                  <a:pt x="6602941" y="383571"/>
                  <a:pt x="5852583" y="66071"/>
                  <a:pt x="5245100" y="15271"/>
                </a:cubicBezTo>
                <a:cubicBezTo>
                  <a:pt x="4637617" y="-35529"/>
                  <a:pt x="4028017" y="27971"/>
                  <a:pt x="3708400" y="396271"/>
                </a:cubicBezTo>
                <a:cubicBezTo>
                  <a:pt x="3388783" y="764571"/>
                  <a:pt x="3570817" y="1755171"/>
                  <a:pt x="3327400" y="2225071"/>
                </a:cubicBezTo>
                <a:cubicBezTo>
                  <a:pt x="3083983" y="2694971"/>
                  <a:pt x="2652183" y="2936271"/>
                  <a:pt x="2247900" y="3215671"/>
                </a:cubicBezTo>
                <a:cubicBezTo>
                  <a:pt x="1843617" y="3495071"/>
                  <a:pt x="1238250" y="3613604"/>
                  <a:pt x="901700" y="3901471"/>
                </a:cubicBezTo>
                <a:cubicBezTo>
                  <a:pt x="565150" y="4189338"/>
                  <a:pt x="378883" y="4515304"/>
                  <a:pt x="228600" y="4942871"/>
                </a:cubicBezTo>
                <a:cubicBezTo>
                  <a:pt x="78317" y="5370438"/>
                  <a:pt x="39158" y="5918654"/>
                  <a:pt x="0" y="6466871"/>
                </a:cubicBezTo>
              </a:path>
            </a:pathLst>
          </a:custGeom>
          <a:no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F4E5752D-C061-484C-88ED-DBAE9006BA15}"/>
              </a:ext>
            </a:extLst>
          </p:cNvPr>
          <p:cNvSpPr/>
          <p:nvPr userDrawn="1"/>
        </p:nvSpPr>
        <p:spPr>
          <a:xfrm>
            <a:off x="4127500" y="355600"/>
            <a:ext cx="8102600" cy="6553200"/>
          </a:xfrm>
          <a:custGeom>
            <a:avLst/>
            <a:gdLst>
              <a:gd name="connsiteX0" fmla="*/ 8102600 w 8102600"/>
              <a:gd name="connsiteY0" fmla="*/ 0 h 6553200"/>
              <a:gd name="connsiteX1" fmla="*/ 6197600 w 8102600"/>
              <a:gd name="connsiteY1" fmla="*/ 114300 h 6553200"/>
              <a:gd name="connsiteX2" fmla="*/ 5016500 w 8102600"/>
              <a:gd name="connsiteY2" fmla="*/ 495300 h 6553200"/>
              <a:gd name="connsiteX3" fmla="*/ 4000500 w 8102600"/>
              <a:gd name="connsiteY3" fmla="*/ 1511300 h 6553200"/>
              <a:gd name="connsiteX4" fmla="*/ 3543300 w 8102600"/>
              <a:gd name="connsiteY4" fmla="*/ 3187700 h 6553200"/>
              <a:gd name="connsiteX5" fmla="*/ 2667000 w 8102600"/>
              <a:gd name="connsiteY5" fmla="*/ 4445000 h 6553200"/>
              <a:gd name="connsiteX6" fmla="*/ 952500 w 8102600"/>
              <a:gd name="connsiteY6" fmla="*/ 5130800 h 6553200"/>
              <a:gd name="connsiteX7" fmla="*/ 0 w 8102600"/>
              <a:gd name="connsiteY7" fmla="*/ 6553200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2600" h="6553200">
                <a:moveTo>
                  <a:pt x="8102600" y="0"/>
                </a:moveTo>
                <a:cubicBezTo>
                  <a:pt x="7407275" y="15875"/>
                  <a:pt x="6711950" y="31750"/>
                  <a:pt x="6197600" y="114300"/>
                </a:cubicBezTo>
                <a:cubicBezTo>
                  <a:pt x="5683250" y="196850"/>
                  <a:pt x="5382683" y="262467"/>
                  <a:pt x="5016500" y="495300"/>
                </a:cubicBezTo>
                <a:cubicBezTo>
                  <a:pt x="4650317" y="728133"/>
                  <a:pt x="4246033" y="1062567"/>
                  <a:pt x="4000500" y="1511300"/>
                </a:cubicBezTo>
                <a:cubicBezTo>
                  <a:pt x="3754967" y="1960033"/>
                  <a:pt x="3765550" y="2698750"/>
                  <a:pt x="3543300" y="3187700"/>
                </a:cubicBezTo>
                <a:cubicBezTo>
                  <a:pt x="3321050" y="3676650"/>
                  <a:pt x="3098800" y="4121150"/>
                  <a:pt x="2667000" y="4445000"/>
                </a:cubicBezTo>
                <a:cubicBezTo>
                  <a:pt x="2235200" y="4768850"/>
                  <a:pt x="1397000" y="4779433"/>
                  <a:pt x="952500" y="5130800"/>
                </a:cubicBezTo>
                <a:cubicBezTo>
                  <a:pt x="508000" y="5482167"/>
                  <a:pt x="254000" y="6017683"/>
                  <a:pt x="0" y="6553200"/>
                </a:cubicBezTo>
              </a:path>
            </a:pathLst>
          </a:cu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559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A235-002F-8522-F790-0ABB4E5665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55F788-06C4-5EF4-E4F9-C74FCDE2E4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FBC82A-3601-323B-B764-307E531F1B53}"/>
              </a:ext>
            </a:extLst>
          </p:cNvPr>
          <p:cNvSpPr>
            <a:spLocks noGrp="1"/>
          </p:cNvSpPr>
          <p:nvPr>
            <p:ph type="dt" sz="half" idx="10"/>
          </p:nvPr>
        </p:nvSpPr>
        <p:spPr/>
        <p:txBody>
          <a:bodyPr/>
          <a:lstStyle/>
          <a:p>
            <a:fld id="{C2542100-F9D4-4DBC-BBAF-BDCFEE331E4C}" type="datetimeFigureOut">
              <a:rPr lang="en-GB" smtClean="0"/>
              <a:t>27/01/2023</a:t>
            </a:fld>
            <a:endParaRPr lang="en-GB"/>
          </a:p>
        </p:txBody>
      </p:sp>
      <p:sp>
        <p:nvSpPr>
          <p:cNvPr id="5" name="Footer Placeholder 4">
            <a:extLst>
              <a:ext uri="{FF2B5EF4-FFF2-40B4-BE49-F238E27FC236}">
                <a16:creationId xmlns:a16="http://schemas.microsoft.com/office/drawing/2014/main" id="{91EA2A6A-8F5B-C1B9-AB42-B42249FFEE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A15719-6D30-4883-CE7B-FCF40CD3C8C1}"/>
              </a:ext>
            </a:extLst>
          </p:cNvPr>
          <p:cNvSpPr>
            <a:spLocks noGrp="1"/>
          </p:cNvSpPr>
          <p:nvPr>
            <p:ph type="sldNum" sz="quarter" idx="12"/>
          </p:nvPr>
        </p:nvSpPr>
        <p:spPr/>
        <p:txBody>
          <a:bodyPr/>
          <a:lstStyle/>
          <a:p>
            <a:fld id="{3C119606-49D2-4D05-9D86-F2CFBBBB5932}" type="slidenum">
              <a:rPr lang="en-GB" smtClean="0"/>
              <a:t>‹#›</a:t>
            </a:fld>
            <a:endParaRPr lang="en-GB"/>
          </a:p>
        </p:txBody>
      </p:sp>
    </p:spTree>
    <p:extLst>
      <p:ext uri="{BB962C8B-B14F-4D97-AF65-F5344CB8AC3E}">
        <p14:creationId xmlns:p14="http://schemas.microsoft.com/office/powerpoint/2010/main" val="3500060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90B7-3070-1F53-B4B5-BC7D98E1FF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48C012F-FE0D-CEBF-507C-EFE8C5D312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CC8C2F-3B74-A1B8-1020-7EEAB933B5D8}"/>
              </a:ext>
            </a:extLst>
          </p:cNvPr>
          <p:cNvSpPr>
            <a:spLocks noGrp="1"/>
          </p:cNvSpPr>
          <p:nvPr>
            <p:ph type="dt" sz="half" idx="10"/>
          </p:nvPr>
        </p:nvSpPr>
        <p:spPr/>
        <p:txBody>
          <a:bodyPr/>
          <a:lstStyle/>
          <a:p>
            <a:fld id="{C2542100-F9D4-4DBC-BBAF-BDCFEE331E4C}" type="datetimeFigureOut">
              <a:rPr lang="en-GB" smtClean="0"/>
              <a:t>27/01/2023</a:t>
            </a:fld>
            <a:endParaRPr lang="en-GB"/>
          </a:p>
        </p:txBody>
      </p:sp>
      <p:sp>
        <p:nvSpPr>
          <p:cNvPr id="5" name="Footer Placeholder 4">
            <a:extLst>
              <a:ext uri="{FF2B5EF4-FFF2-40B4-BE49-F238E27FC236}">
                <a16:creationId xmlns:a16="http://schemas.microsoft.com/office/drawing/2014/main" id="{D58E5B47-705F-8769-783A-BA5D731A0C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997674-7DFD-EDE2-78EB-52AA46CDC29E}"/>
              </a:ext>
            </a:extLst>
          </p:cNvPr>
          <p:cNvSpPr>
            <a:spLocks noGrp="1"/>
          </p:cNvSpPr>
          <p:nvPr>
            <p:ph type="sldNum" sz="quarter" idx="12"/>
          </p:nvPr>
        </p:nvSpPr>
        <p:spPr/>
        <p:txBody>
          <a:bodyPr/>
          <a:lstStyle/>
          <a:p>
            <a:fld id="{3C119606-49D2-4D05-9D86-F2CFBBBB5932}" type="slidenum">
              <a:rPr lang="en-GB" smtClean="0"/>
              <a:t>‹#›</a:t>
            </a:fld>
            <a:endParaRPr lang="en-GB"/>
          </a:p>
        </p:txBody>
      </p:sp>
    </p:spTree>
    <p:extLst>
      <p:ext uri="{BB962C8B-B14F-4D97-AF65-F5344CB8AC3E}">
        <p14:creationId xmlns:p14="http://schemas.microsoft.com/office/powerpoint/2010/main" val="757814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EADCA-172C-42FC-A6B3-CFEDE19C98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2ED104-070A-ACB6-E18C-E08EF5AC27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3465995-8C2A-9A76-71DE-820C9FC8E9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03B6B9-A382-9E39-73E6-BD353BB55F67}"/>
              </a:ext>
            </a:extLst>
          </p:cNvPr>
          <p:cNvSpPr>
            <a:spLocks noGrp="1"/>
          </p:cNvSpPr>
          <p:nvPr>
            <p:ph type="dt" sz="half" idx="10"/>
          </p:nvPr>
        </p:nvSpPr>
        <p:spPr/>
        <p:txBody>
          <a:bodyPr/>
          <a:lstStyle/>
          <a:p>
            <a:fld id="{C2542100-F9D4-4DBC-BBAF-BDCFEE331E4C}" type="datetimeFigureOut">
              <a:rPr lang="en-GB" smtClean="0"/>
              <a:t>27/01/2023</a:t>
            </a:fld>
            <a:endParaRPr lang="en-GB"/>
          </a:p>
        </p:txBody>
      </p:sp>
      <p:sp>
        <p:nvSpPr>
          <p:cNvPr id="6" name="Footer Placeholder 5">
            <a:extLst>
              <a:ext uri="{FF2B5EF4-FFF2-40B4-BE49-F238E27FC236}">
                <a16:creationId xmlns:a16="http://schemas.microsoft.com/office/drawing/2014/main" id="{63D67A0E-3D68-E48E-885D-FDF42FABF0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4675A1-71B3-42DC-CA19-24B7B5B3D6C5}"/>
              </a:ext>
            </a:extLst>
          </p:cNvPr>
          <p:cNvSpPr>
            <a:spLocks noGrp="1"/>
          </p:cNvSpPr>
          <p:nvPr>
            <p:ph type="sldNum" sz="quarter" idx="12"/>
          </p:nvPr>
        </p:nvSpPr>
        <p:spPr/>
        <p:txBody>
          <a:bodyPr/>
          <a:lstStyle/>
          <a:p>
            <a:fld id="{3C119606-49D2-4D05-9D86-F2CFBBBB5932}" type="slidenum">
              <a:rPr lang="en-GB" smtClean="0"/>
              <a:t>‹#›</a:t>
            </a:fld>
            <a:endParaRPr lang="en-GB"/>
          </a:p>
        </p:txBody>
      </p:sp>
    </p:spTree>
    <p:extLst>
      <p:ext uri="{BB962C8B-B14F-4D97-AF65-F5344CB8AC3E}">
        <p14:creationId xmlns:p14="http://schemas.microsoft.com/office/powerpoint/2010/main" val="2932657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B3EA0-E32F-7583-A868-694C327C83E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ADACF1-DBFC-BB8A-7963-80871D3FD1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848055-1928-2927-EAD2-DFCA9EE84D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5353452-510C-5A5F-90C2-0931A5FA35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97761-1CDC-BCEC-4DCF-32D6E0D1A1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4858F18-490D-D541-C210-A59B3342922F}"/>
              </a:ext>
            </a:extLst>
          </p:cNvPr>
          <p:cNvSpPr>
            <a:spLocks noGrp="1"/>
          </p:cNvSpPr>
          <p:nvPr>
            <p:ph type="dt" sz="half" idx="10"/>
          </p:nvPr>
        </p:nvSpPr>
        <p:spPr/>
        <p:txBody>
          <a:bodyPr/>
          <a:lstStyle/>
          <a:p>
            <a:fld id="{C2542100-F9D4-4DBC-BBAF-BDCFEE331E4C}" type="datetimeFigureOut">
              <a:rPr lang="en-GB" smtClean="0"/>
              <a:t>27/01/2023</a:t>
            </a:fld>
            <a:endParaRPr lang="en-GB"/>
          </a:p>
        </p:txBody>
      </p:sp>
      <p:sp>
        <p:nvSpPr>
          <p:cNvPr id="8" name="Footer Placeholder 7">
            <a:extLst>
              <a:ext uri="{FF2B5EF4-FFF2-40B4-BE49-F238E27FC236}">
                <a16:creationId xmlns:a16="http://schemas.microsoft.com/office/drawing/2014/main" id="{CB870A7E-D391-D308-18B6-A4B9DEC02B8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1451936-8206-55B5-FE35-9F1373A1C185}"/>
              </a:ext>
            </a:extLst>
          </p:cNvPr>
          <p:cNvSpPr>
            <a:spLocks noGrp="1"/>
          </p:cNvSpPr>
          <p:nvPr>
            <p:ph type="sldNum" sz="quarter" idx="12"/>
          </p:nvPr>
        </p:nvSpPr>
        <p:spPr/>
        <p:txBody>
          <a:bodyPr/>
          <a:lstStyle/>
          <a:p>
            <a:fld id="{3C119606-49D2-4D05-9D86-F2CFBBBB5932}" type="slidenum">
              <a:rPr lang="en-GB" smtClean="0"/>
              <a:t>‹#›</a:t>
            </a:fld>
            <a:endParaRPr lang="en-GB"/>
          </a:p>
        </p:txBody>
      </p:sp>
    </p:spTree>
    <p:extLst>
      <p:ext uri="{BB962C8B-B14F-4D97-AF65-F5344CB8AC3E}">
        <p14:creationId xmlns:p14="http://schemas.microsoft.com/office/powerpoint/2010/main" val="1264534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6CFAC-ADA7-22C8-6D92-48D34A47A36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FFF09CF-4685-3B58-B137-6F99BB8A42B8}"/>
              </a:ext>
            </a:extLst>
          </p:cNvPr>
          <p:cNvSpPr>
            <a:spLocks noGrp="1"/>
          </p:cNvSpPr>
          <p:nvPr>
            <p:ph type="dt" sz="half" idx="10"/>
          </p:nvPr>
        </p:nvSpPr>
        <p:spPr/>
        <p:txBody>
          <a:bodyPr/>
          <a:lstStyle/>
          <a:p>
            <a:fld id="{C2542100-F9D4-4DBC-BBAF-BDCFEE331E4C}" type="datetimeFigureOut">
              <a:rPr lang="en-GB" smtClean="0"/>
              <a:t>27/01/2023</a:t>
            </a:fld>
            <a:endParaRPr lang="en-GB"/>
          </a:p>
        </p:txBody>
      </p:sp>
      <p:sp>
        <p:nvSpPr>
          <p:cNvPr id="4" name="Footer Placeholder 3">
            <a:extLst>
              <a:ext uri="{FF2B5EF4-FFF2-40B4-BE49-F238E27FC236}">
                <a16:creationId xmlns:a16="http://schemas.microsoft.com/office/drawing/2014/main" id="{096B1670-3B24-C02D-E345-91D9B1BD124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54E14DF-0B52-F5F4-5B41-721F1B418262}"/>
              </a:ext>
            </a:extLst>
          </p:cNvPr>
          <p:cNvSpPr>
            <a:spLocks noGrp="1"/>
          </p:cNvSpPr>
          <p:nvPr>
            <p:ph type="sldNum" sz="quarter" idx="12"/>
          </p:nvPr>
        </p:nvSpPr>
        <p:spPr/>
        <p:txBody>
          <a:bodyPr/>
          <a:lstStyle/>
          <a:p>
            <a:fld id="{3C119606-49D2-4D05-9D86-F2CFBBBB5932}" type="slidenum">
              <a:rPr lang="en-GB" smtClean="0"/>
              <a:t>‹#›</a:t>
            </a:fld>
            <a:endParaRPr lang="en-GB"/>
          </a:p>
        </p:txBody>
      </p:sp>
    </p:spTree>
    <p:extLst>
      <p:ext uri="{BB962C8B-B14F-4D97-AF65-F5344CB8AC3E}">
        <p14:creationId xmlns:p14="http://schemas.microsoft.com/office/powerpoint/2010/main" val="636576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C286A-29D1-164D-58BF-DBDCB666B8B3}"/>
              </a:ext>
            </a:extLst>
          </p:cNvPr>
          <p:cNvSpPr>
            <a:spLocks noGrp="1"/>
          </p:cNvSpPr>
          <p:nvPr>
            <p:ph type="dt" sz="half" idx="10"/>
          </p:nvPr>
        </p:nvSpPr>
        <p:spPr/>
        <p:txBody>
          <a:bodyPr/>
          <a:lstStyle/>
          <a:p>
            <a:fld id="{C2542100-F9D4-4DBC-BBAF-BDCFEE331E4C}" type="datetimeFigureOut">
              <a:rPr lang="en-GB" smtClean="0"/>
              <a:t>27/01/2023</a:t>
            </a:fld>
            <a:endParaRPr lang="en-GB"/>
          </a:p>
        </p:txBody>
      </p:sp>
      <p:sp>
        <p:nvSpPr>
          <p:cNvPr id="3" name="Footer Placeholder 2">
            <a:extLst>
              <a:ext uri="{FF2B5EF4-FFF2-40B4-BE49-F238E27FC236}">
                <a16:creationId xmlns:a16="http://schemas.microsoft.com/office/drawing/2014/main" id="{2B343B0C-5AA0-5AA3-B814-500A1A00D8E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A83BDAA-44FB-D62B-BBFB-08488D7DC7C4}"/>
              </a:ext>
            </a:extLst>
          </p:cNvPr>
          <p:cNvSpPr>
            <a:spLocks noGrp="1"/>
          </p:cNvSpPr>
          <p:nvPr>
            <p:ph type="sldNum" sz="quarter" idx="12"/>
          </p:nvPr>
        </p:nvSpPr>
        <p:spPr/>
        <p:txBody>
          <a:bodyPr/>
          <a:lstStyle/>
          <a:p>
            <a:fld id="{3C119606-49D2-4D05-9D86-F2CFBBBB5932}" type="slidenum">
              <a:rPr lang="en-GB" smtClean="0"/>
              <a:t>‹#›</a:t>
            </a:fld>
            <a:endParaRPr lang="en-GB"/>
          </a:p>
        </p:txBody>
      </p:sp>
    </p:spTree>
    <p:extLst>
      <p:ext uri="{BB962C8B-B14F-4D97-AF65-F5344CB8AC3E}">
        <p14:creationId xmlns:p14="http://schemas.microsoft.com/office/powerpoint/2010/main" val="3266110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8AE2B-5290-C195-B412-630E781C82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0007E51-6845-F29B-0944-AAD84947AF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62E1766-7FEF-5D24-5487-2DE0191686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D9A575-EA99-FD22-F8D9-6B84E36C3260}"/>
              </a:ext>
            </a:extLst>
          </p:cNvPr>
          <p:cNvSpPr>
            <a:spLocks noGrp="1"/>
          </p:cNvSpPr>
          <p:nvPr>
            <p:ph type="dt" sz="half" idx="10"/>
          </p:nvPr>
        </p:nvSpPr>
        <p:spPr/>
        <p:txBody>
          <a:bodyPr/>
          <a:lstStyle/>
          <a:p>
            <a:fld id="{C2542100-F9D4-4DBC-BBAF-BDCFEE331E4C}" type="datetimeFigureOut">
              <a:rPr lang="en-GB" smtClean="0"/>
              <a:t>27/01/2023</a:t>
            </a:fld>
            <a:endParaRPr lang="en-GB"/>
          </a:p>
        </p:txBody>
      </p:sp>
      <p:sp>
        <p:nvSpPr>
          <p:cNvPr id="6" name="Footer Placeholder 5">
            <a:extLst>
              <a:ext uri="{FF2B5EF4-FFF2-40B4-BE49-F238E27FC236}">
                <a16:creationId xmlns:a16="http://schemas.microsoft.com/office/drawing/2014/main" id="{970480A9-56D9-50E8-C36D-8FBC4926D6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11BE18-EBB8-FC5A-8CD5-253B17D02C30}"/>
              </a:ext>
            </a:extLst>
          </p:cNvPr>
          <p:cNvSpPr>
            <a:spLocks noGrp="1"/>
          </p:cNvSpPr>
          <p:nvPr>
            <p:ph type="sldNum" sz="quarter" idx="12"/>
          </p:nvPr>
        </p:nvSpPr>
        <p:spPr/>
        <p:txBody>
          <a:bodyPr/>
          <a:lstStyle/>
          <a:p>
            <a:fld id="{3C119606-49D2-4D05-9D86-F2CFBBBB5932}" type="slidenum">
              <a:rPr lang="en-GB" smtClean="0"/>
              <a:t>‹#›</a:t>
            </a:fld>
            <a:endParaRPr lang="en-GB"/>
          </a:p>
        </p:txBody>
      </p:sp>
    </p:spTree>
    <p:extLst>
      <p:ext uri="{BB962C8B-B14F-4D97-AF65-F5344CB8AC3E}">
        <p14:creationId xmlns:p14="http://schemas.microsoft.com/office/powerpoint/2010/main" val="3459195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2D80-7AD2-16F7-86DE-7727BE20AC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DB9314-48C3-0277-B511-31B3FB20FB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9E968B9-60D7-29F5-F953-EC8FDFA08D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A2D32-C941-5792-088C-16DCC2D1360E}"/>
              </a:ext>
            </a:extLst>
          </p:cNvPr>
          <p:cNvSpPr>
            <a:spLocks noGrp="1"/>
          </p:cNvSpPr>
          <p:nvPr>
            <p:ph type="dt" sz="half" idx="10"/>
          </p:nvPr>
        </p:nvSpPr>
        <p:spPr/>
        <p:txBody>
          <a:bodyPr/>
          <a:lstStyle/>
          <a:p>
            <a:fld id="{C2542100-F9D4-4DBC-BBAF-BDCFEE331E4C}" type="datetimeFigureOut">
              <a:rPr lang="en-GB" smtClean="0"/>
              <a:t>27/01/2023</a:t>
            </a:fld>
            <a:endParaRPr lang="en-GB"/>
          </a:p>
        </p:txBody>
      </p:sp>
      <p:sp>
        <p:nvSpPr>
          <p:cNvPr id="6" name="Footer Placeholder 5">
            <a:extLst>
              <a:ext uri="{FF2B5EF4-FFF2-40B4-BE49-F238E27FC236}">
                <a16:creationId xmlns:a16="http://schemas.microsoft.com/office/drawing/2014/main" id="{D7AD65B7-B273-169A-25F5-16494FF7E2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BA05F4-EEBD-9639-38BA-951931F65C26}"/>
              </a:ext>
            </a:extLst>
          </p:cNvPr>
          <p:cNvSpPr>
            <a:spLocks noGrp="1"/>
          </p:cNvSpPr>
          <p:nvPr>
            <p:ph type="sldNum" sz="quarter" idx="12"/>
          </p:nvPr>
        </p:nvSpPr>
        <p:spPr/>
        <p:txBody>
          <a:bodyPr/>
          <a:lstStyle/>
          <a:p>
            <a:fld id="{3C119606-49D2-4D05-9D86-F2CFBBBB5932}" type="slidenum">
              <a:rPr lang="en-GB" smtClean="0"/>
              <a:t>‹#›</a:t>
            </a:fld>
            <a:endParaRPr lang="en-GB"/>
          </a:p>
        </p:txBody>
      </p:sp>
    </p:spTree>
    <p:extLst>
      <p:ext uri="{BB962C8B-B14F-4D97-AF65-F5344CB8AC3E}">
        <p14:creationId xmlns:p14="http://schemas.microsoft.com/office/powerpoint/2010/main" val="154829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2C530-AEF2-04CA-3F87-5EC0988F8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082B62-1A15-13E6-8C04-9172D45E6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78FB0E-C557-8B0D-48C5-67A931E263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42100-F9D4-4DBC-BBAF-BDCFEE331E4C}" type="datetimeFigureOut">
              <a:rPr lang="en-GB" smtClean="0"/>
              <a:t>27/01/2023</a:t>
            </a:fld>
            <a:endParaRPr lang="en-GB"/>
          </a:p>
        </p:txBody>
      </p:sp>
      <p:sp>
        <p:nvSpPr>
          <p:cNvPr id="5" name="Footer Placeholder 4">
            <a:extLst>
              <a:ext uri="{FF2B5EF4-FFF2-40B4-BE49-F238E27FC236}">
                <a16:creationId xmlns:a16="http://schemas.microsoft.com/office/drawing/2014/main" id="{79FD022D-A375-39EB-284A-BA40B913EC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1A0D68-5C3F-2176-FAB2-0E54740C6D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19606-49D2-4D05-9D86-F2CFBBBB5932}" type="slidenum">
              <a:rPr lang="en-GB" smtClean="0"/>
              <a:t>‹#›</a:t>
            </a:fld>
            <a:endParaRPr lang="en-GB"/>
          </a:p>
        </p:txBody>
      </p:sp>
    </p:spTree>
    <p:extLst>
      <p:ext uri="{BB962C8B-B14F-4D97-AF65-F5344CB8AC3E}">
        <p14:creationId xmlns:p14="http://schemas.microsoft.com/office/powerpoint/2010/main" val="3782926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14.jpe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coolors.co/contrast-checker/112a46-acc8e5" TargetMode="External"/><Relationship Id="rId2" Type="http://schemas.openxmlformats.org/officeDocument/2006/relationships/hyperlink" Target="https://squoosh.app/"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chrome.google.com/webstore/detail/wave-evaluation-tool/jbbplnpkjmmeebjpijfedlgcdilocofh" TargetMode="External"/><Relationship Id="rId7" Type="http://schemas.openxmlformats.org/officeDocument/2006/relationships/image" Target="../media/image15.png"/><Relationship Id="rId2" Type="http://schemas.openxmlformats.org/officeDocument/2006/relationships/hyperlink" Target="https://chrome.google.com/webstore/detail/lighthouse/blipmdconlkpinefehnmjammfjpmpbjk?hl=en" TargetMode="Externa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s://chrome.google.com/webstore/detail/silktide-website-accessib/okcpiimdfkpkjcbihbmhppldhiebhhaf/relat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A60584-895E-62C8-3BD6-5C235D401099}"/>
              </a:ext>
            </a:extLst>
          </p:cNvPr>
          <p:cNvPicPr>
            <a:picLocks noChangeAspect="1"/>
          </p:cNvPicPr>
          <p:nvPr/>
        </p:nvPicPr>
        <p:blipFill rotWithShape="1">
          <a:blip r:embed="rId2"/>
          <a:srcRect l="4905" t="14441" r="5509" b="7630"/>
          <a:stretch/>
        </p:blipFill>
        <p:spPr>
          <a:xfrm>
            <a:off x="0" y="0"/>
            <a:ext cx="12192000" cy="6858000"/>
          </a:xfrm>
          <a:prstGeom prst="rect">
            <a:avLst/>
          </a:prstGeom>
        </p:spPr>
      </p:pic>
      <p:sp>
        <p:nvSpPr>
          <p:cNvPr id="5" name="TextBox 4">
            <a:extLst>
              <a:ext uri="{FF2B5EF4-FFF2-40B4-BE49-F238E27FC236}">
                <a16:creationId xmlns:a16="http://schemas.microsoft.com/office/drawing/2014/main" id="{1E0CC9F1-24EE-5C32-DBE7-1CD64E1AAB89}"/>
              </a:ext>
            </a:extLst>
          </p:cNvPr>
          <p:cNvSpPr txBox="1"/>
          <p:nvPr/>
        </p:nvSpPr>
        <p:spPr>
          <a:xfrm>
            <a:off x="640080" y="2151727"/>
            <a:ext cx="10911840" cy="2554545"/>
          </a:xfrm>
          <a:prstGeom prst="rect">
            <a:avLst/>
          </a:prstGeom>
          <a:noFill/>
        </p:spPr>
        <p:txBody>
          <a:bodyPr wrap="square" rtlCol="0">
            <a:spAutoFit/>
          </a:bodyPr>
          <a:lstStyle/>
          <a:p>
            <a:pPr algn="ctr"/>
            <a:r>
              <a:rPr lang="en-GB" sz="8000" b="1" dirty="0">
                <a:solidFill>
                  <a:schemeClr val="bg1"/>
                </a:solidFill>
                <a:latin typeface="Century Gothic" panose="020B0502020202020204" pitchFamily="34" charset="0"/>
              </a:rPr>
              <a:t>Website Accessibility Assessment</a:t>
            </a:r>
          </a:p>
        </p:txBody>
      </p:sp>
      <p:pic>
        <p:nvPicPr>
          <p:cNvPr id="3" name="Picture 2" descr="A picture containing person, silhouette&#10;&#10;Description automatically generated">
            <a:extLst>
              <a:ext uri="{FF2B5EF4-FFF2-40B4-BE49-F238E27FC236}">
                <a16:creationId xmlns:a16="http://schemas.microsoft.com/office/drawing/2014/main" id="{73DE2204-E444-98F9-9B6B-42173F4A5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620" y="-104172"/>
            <a:ext cx="9272143" cy="8027046"/>
          </a:xfrm>
          <a:prstGeom prst="rect">
            <a:avLst/>
          </a:prstGeom>
        </p:spPr>
      </p:pic>
    </p:spTree>
    <p:extLst>
      <p:ext uri="{BB962C8B-B14F-4D97-AF65-F5344CB8AC3E}">
        <p14:creationId xmlns:p14="http://schemas.microsoft.com/office/powerpoint/2010/main" val="78007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761D3-AAEC-6B18-8976-CA4A03F17FC8}"/>
              </a:ext>
            </a:extLst>
          </p:cNvPr>
          <p:cNvPicPr>
            <a:picLocks noChangeAspect="1"/>
          </p:cNvPicPr>
          <p:nvPr/>
        </p:nvPicPr>
        <p:blipFill rotWithShape="1">
          <a:blip r:embed="rId2"/>
          <a:srcRect t="12427" r="1335" b="4984"/>
          <a:stretch/>
        </p:blipFill>
        <p:spPr>
          <a:xfrm>
            <a:off x="10674" y="561219"/>
            <a:ext cx="12181326" cy="5735562"/>
          </a:xfrm>
          <a:prstGeom prst="rect">
            <a:avLst/>
          </a:prstGeom>
        </p:spPr>
      </p:pic>
      <p:pic>
        <p:nvPicPr>
          <p:cNvPr id="4" name="Picture 4" descr="WAVE Evaluation Tool">
            <a:extLst>
              <a:ext uri="{FF2B5EF4-FFF2-40B4-BE49-F238E27FC236}">
                <a16:creationId xmlns:a16="http://schemas.microsoft.com/office/drawing/2014/main" id="{30F8210E-91A7-C1CD-DE2A-EBD2E0259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9226" y="6296781"/>
            <a:ext cx="478935" cy="478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013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B7ACD5-3217-BB4D-8D08-0B536111E195}"/>
              </a:ext>
            </a:extLst>
          </p:cNvPr>
          <p:cNvPicPr>
            <a:picLocks noChangeAspect="1"/>
          </p:cNvPicPr>
          <p:nvPr/>
        </p:nvPicPr>
        <p:blipFill rotWithShape="1">
          <a:blip r:embed="rId2"/>
          <a:srcRect t="30550" r="75534" b="13786"/>
          <a:stretch/>
        </p:blipFill>
        <p:spPr>
          <a:xfrm>
            <a:off x="88777" y="0"/>
            <a:ext cx="2982897" cy="3817398"/>
          </a:xfrm>
          <a:prstGeom prst="rect">
            <a:avLst/>
          </a:prstGeom>
        </p:spPr>
      </p:pic>
      <p:pic>
        <p:nvPicPr>
          <p:cNvPr id="5" name="Picture 4">
            <a:extLst>
              <a:ext uri="{FF2B5EF4-FFF2-40B4-BE49-F238E27FC236}">
                <a16:creationId xmlns:a16="http://schemas.microsoft.com/office/drawing/2014/main" id="{B40997B6-6CE9-2156-F2A1-F1662934038E}"/>
              </a:ext>
            </a:extLst>
          </p:cNvPr>
          <p:cNvPicPr>
            <a:picLocks noChangeAspect="1"/>
          </p:cNvPicPr>
          <p:nvPr/>
        </p:nvPicPr>
        <p:blipFill rotWithShape="1">
          <a:blip r:embed="rId3"/>
          <a:srcRect t="40388" r="75534" b="40292"/>
          <a:stretch/>
        </p:blipFill>
        <p:spPr>
          <a:xfrm>
            <a:off x="88777" y="3817398"/>
            <a:ext cx="2982897" cy="1324924"/>
          </a:xfrm>
          <a:prstGeom prst="rect">
            <a:avLst/>
          </a:prstGeom>
        </p:spPr>
      </p:pic>
      <p:pic>
        <p:nvPicPr>
          <p:cNvPr id="7" name="Picture 6">
            <a:extLst>
              <a:ext uri="{FF2B5EF4-FFF2-40B4-BE49-F238E27FC236}">
                <a16:creationId xmlns:a16="http://schemas.microsoft.com/office/drawing/2014/main" id="{8B4CAC5E-C090-913D-2C97-5D3821FA01E8}"/>
              </a:ext>
            </a:extLst>
          </p:cNvPr>
          <p:cNvPicPr>
            <a:picLocks noChangeAspect="1"/>
          </p:cNvPicPr>
          <p:nvPr/>
        </p:nvPicPr>
        <p:blipFill rotWithShape="1">
          <a:blip r:embed="rId4"/>
          <a:srcRect t="40647" r="75534" b="5372"/>
          <a:stretch/>
        </p:blipFill>
        <p:spPr>
          <a:xfrm>
            <a:off x="3071675" y="0"/>
            <a:ext cx="2982897" cy="3701989"/>
          </a:xfrm>
          <a:prstGeom prst="rect">
            <a:avLst/>
          </a:prstGeom>
        </p:spPr>
      </p:pic>
      <p:pic>
        <p:nvPicPr>
          <p:cNvPr id="9" name="Picture 8">
            <a:extLst>
              <a:ext uri="{FF2B5EF4-FFF2-40B4-BE49-F238E27FC236}">
                <a16:creationId xmlns:a16="http://schemas.microsoft.com/office/drawing/2014/main" id="{868F0D2C-A81D-1D6F-C547-38A2B962EF73}"/>
              </a:ext>
            </a:extLst>
          </p:cNvPr>
          <p:cNvPicPr>
            <a:picLocks noChangeAspect="1"/>
          </p:cNvPicPr>
          <p:nvPr/>
        </p:nvPicPr>
        <p:blipFill rotWithShape="1">
          <a:blip r:embed="rId5"/>
          <a:srcRect t="40647" r="75534" b="48479"/>
          <a:stretch/>
        </p:blipFill>
        <p:spPr>
          <a:xfrm>
            <a:off x="3071674" y="3701989"/>
            <a:ext cx="2982897" cy="745725"/>
          </a:xfrm>
          <a:prstGeom prst="rect">
            <a:avLst/>
          </a:prstGeom>
        </p:spPr>
      </p:pic>
      <p:pic>
        <p:nvPicPr>
          <p:cNvPr id="11" name="Picture 10">
            <a:extLst>
              <a:ext uri="{FF2B5EF4-FFF2-40B4-BE49-F238E27FC236}">
                <a16:creationId xmlns:a16="http://schemas.microsoft.com/office/drawing/2014/main" id="{193E59C2-6367-59BE-C69E-52010971F14C}"/>
              </a:ext>
            </a:extLst>
          </p:cNvPr>
          <p:cNvPicPr>
            <a:picLocks noChangeAspect="1"/>
          </p:cNvPicPr>
          <p:nvPr/>
        </p:nvPicPr>
        <p:blipFill rotWithShape="1">
          <a:blip r:embed="rId6"/>
          <a:srcRect t="40517" r="75534" b="8997"/>
          <a:stretch/>
        </p:blipFill>
        <p:spPr>
          <a:xfrm>
            <a:off x="6054572" y="0"/>
            <a:ext cx="2982897" cy="3462292"/>
          </a:xfrm>
          <a:prstGeom prst="rect">
            <a:avLst/>
          </a:prstGeom>
        </p:spPr>
      </p:pic>
      <p:pic>
        <p:nvPicPr>
          <p:cNvPr id="13" name="Picture 12">
            <a:extLst>
              <a:ext uri="{FF2B5EF4-FFF2-40B4-BE49-F238E27FC236}">
                <a16:creationId xmlns:a16="http://schemas.microsoft.com/office/drawing/2014/main" id="{83E47663-15F2-14BA-3626-FD60E4AB2954}"/>
              </a:ext>
            </a:extLst>
          </p:cNvPr>
          <p:cNvPicPr>
            <a:picLocks noChangeAspect="1"/>
          </p:cNvPicPr>
          <p:nvPr/>
        </p:nvPicPr>
        <p:blipFill rotWithShape="1">
          <a:blip r:embed="rId7"/>
          <a:srcRect t="40388" r="75534" b="8609"/>
          <a:stretch/>
        </p:blipFill>
        <p:spPr>
          <a:xfrm>
            <a:off x="9037470" y="0"/>
            <a:ext cx="2982895" cy="3497802"/>
          </a:xfrm>
          <a:prstGeom prst="rect">
            <a:avLst/>
          </a:prstGeom>
        </p:spPr>
      </p:pic>
      <p:pic>
        <p:nvPicPr>
          <p:cNvPr id="15" name="Picture 14">
            <a:extLst>
              <a:ext uri="{FF2B5EF4-FFF2-40B4-BE49-F238E27FC236}">
                <a16:creationId xmlns:a16="http://schemas.microsoft.com/office/drawing/2014/main" id="{B7D09049-1C55-A1BC-FB79-F2002C47F922}"/>
              </a:ext>
            </a:extLst>
          </p:cNvPr>
          <p:cNvPicPr>
            <a:picLocks noChangeAspect="1"/>
          </p:cNvPicPr>
          <p:nvPr/>
        </p:nvPicPr>
        <p:blipFill rotWithShape="1">
          <a:blip r:embed="rId8"/>
          <a:srcRect t="40776" r="75534" b="9516"/>
          <a:stretch/>
        </p:blipFill>
        <p:spPr>
          <a:xfrm>
            <a:off x="9037470" y="3429000"/>
            <a:ext cx="2982894" cy="3409025"/>
          </a:xfrm>
          <a:prstGeom prst="rect">
            <a:avLst/>
          </a:prstGeom>
        </p:spPr>
      </p:pic>
      <p:pic>
        <p:nvPicPr>
          <p:cNvPr id="17" name="Picture 16">
            <a:extLst>
              <a:ext uri="{FF2B5EF4-FFF2-40B4-BE49-F238E27FC236}">
                <a16:creationId xmlns:a16="http://schemas.microsoft.com/office/drawing/2014/main" id="{330A176E-9887-E251-9A08-F14DEA8EC1DD}"/>
              </a:ext>
            </a:extLst>
          </p:cNvPr>
          <p:cNvPicPr>
            <a:picLocks noChangeAspect="1"/>
          </p:cNvPicPr>
          <p:nvPr/>
        </p:nvPicPr>
        <p:blipFill rotWithShape="1">
          <a:blip r:embed="rId9"/>
          <a:srcRect t="48802" r="75534" b="5114"/>
          <a:stretch/>
        </p:blipFill>
        <p:spPr>
          <a:xfrm>
            <a:off x="6054571" y="3677575"/>
            <a:ext cx="2982894" cy="3160450"/>
          </a:xfrm>
          <a:prstGeom prst="rect">
            <a:avLst/>
          </a:prstGeom>
        </p:spPr>
      </p:pic>
      <p:sp>
        <p:nvSpPr>
          <p:cNvPr id="19" name="TextBox 18">
            <a:extLst>
              <a:ext uri="{FF2B5EF4-FFF2-40B4-BE49-F238E27FC236}">
                <a16:creationId xmlns:a16="http://schemas.microsoft.com/office/drawing/2014/main" id="{C27B1842-FE32-4F69-C28D-B334C99DF823}"/>
              </a:ext>
            </a:extLst>
          </p:cNvPr>
          <p:cNvSpPr txBox="1"/>
          <p:nvPr/>
        </p:nvSpPr>
        <p:spPr>
          <a:xfrm>
            <a:off x="88777" y="6038795"/>
            <a:ext cx="5056944" cy="646331"/>
          </a:xfrm>
          <a:prstGeom prst="rect">
            <a:avLst/>
          </a:prstGeom>
          <a:noFill/>
        </p:spPr>
        <p:txBody>
          <a:bodyPr wrap="square">
            <a:spAutoFit/>
          </a:bodyPr>
          <a:lstStyle/>
          <a:p>
            <a:r>
              <a:rPr lang="en-US" dirty="0">
                <a:solidFill>
                  <a:schemeClr val="tx2">
                    <a:lumMod val="75000"/>
                  </a:schemeClr>
                </a:solidFill>
                <a:latin typeface="Karla" panose="020B0004030503030003" pitchFamily="34" charset="0"/>
              </a:rPr>
              <a:t>This is just a review of the landing page; each page has its own set of errors and alerts.</a:t>
            </a:r>
            <a:endParaRPr lang="en-GB" dirty="0"/>
          </a:p>
        </p:txBody>
      </p:sp>
      <p:pic>
        <p:nvPicPr>
          <p:cNvPr id="20" name="Picture 4" descr="WAVE Evaluation Tool">
            <a:extLst>
              <a:ext uri="{FF2B5EF4-FFF2-40B4-BE49-F238E27FC236}">
                <a16:creationId xmlns:a16="http://schemas.microsoft.com/office/drawing/2014/main" id="{3E83FE75-7D45-F445-2621-D8F9050872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68063" y="6294968"/>
            <a:ext cx="478935" cy="478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034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E6C44A-9038-AF8F-86F6-ED410DB57D08}"/>
              </a:ext>
            </a:extLst>
          </p:cNvPr>
          <p:cNvPicPr>
            <a:picLocks noChangeAspect="1"/>
          </p:cNvPicPr>
          <p:nvPr/>
        </p:nvPicPr>
        <p:blipFill rotWithShape="1">
          <a:blip r:embed="rId2"/>
          <a:srcRect t="11780" b="6537"/>
          <a:stretch/>
        </p:blipFill>
        <p:spPr>
          <a:xfrm>
            <a:off x="0" y="807868"/>
            <a:ext cx="12192000" cy="5601810"/>
          </a:xfrm>
          <a:prstGeom prst="rect">
            <a:avLst/>
          </a:prstGeom>
        </p:spPr>
      </p:pic>
      <p:pic>
        <p:nvPicPr>
          <p:cNvPr id="5" name="Picture 6" descr="Silktide - Digital Government">
            <a:extLst>
              <a:ext uri="{FF2B5EF4-FFF2-40B4-BE49-F238E27FC236}">
                <a16:creationId xmlns:a16="http://schemas.microsoft.com/office/drawing/2014/main" id="{2544A909-3EAE-EE41-7D80-E0F5693442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345"/>
          <a:stretch/>
        </p:blipFill>
        <p:spPr bwMode="auto">
          <a:xfrm>
            <a:off x="11498950" y="6227082"/>
            <a:ext cx="506469" cy="544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359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F3D132-7918-D5C9-0AE5-9F15DC54AD6A}"/>
              </a:ext>
            </a:extLst>
          </p:cNvPr>
          <p:cNvPicPr>
            <a:picLocks noChangeAspect="1"/>
          </p:cNvPicPr>
          <p:nvPr/>
        </p:nvPicPr>
        <p:blipFill rotWithShape="1">
          <a:blip r:embed="rId2"/>
          <a:srcRect t="12297" b="6667"/>
          <a:stretch/>
        </p:blipFill>
        <p:spPr>
          <a:xfrm>
            <a:off x="0" y="650289"/>
            <a:ext cx="12192000" cy="5557422"/>
          </a:xfrm>
          <a:prstGeom prst="rect">
            <a:avLst/>
          </a:prstGeom>
        </p:spPr>
      </p:pic>
      <p:pic>
        <p:nvPicPr>
          <p:cNvPr id="4" name="Picture 6" descr="Silktide - Digital Government">
            <a:extLst>
              <a:ext uri="{FF2B5EF4-FFF2-40B4-BE49-F238E27FC236}">
                <a16:creationId xmlns:a16="http://schemas.microsoft.com/office/drawing/2014/main" id="{2BE56CB8-0A6B-BCC2-D974-9462CB7228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345"/>
          <a:stretch/>
        </p:blipFill>
        <p:spPr bwMode="auto">
          <a:xfrm>
            <a:off x="11498950" y="6227082"/>
            <a:ext cx="506469" cy="544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451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57B3D8-5A8C-DC12-F62F-673058F13AA6}"/>
              </a:ext>
            </a:extLst>
          </p:cNvPr>
          <p:cNvPicPr>
            <a:picLocks noChangeAspect="1"/>
          </p:cNvPicPr>
          <p:nvPr/>
        </p:nvPicPr>
        <p:blipFill rotWithShape="1">
          <a:blip r:embed="rId2"/>
          <a:srcRect t="12298" b="6407"/>
          <a:stretch/>
        </p:blipFill>
        <p:spPr>
          <a:xfrm>
            <a:off x="0" y="641411"/>
            <a:ext cx="12192000" cy="5575177"/>
          </a:xfrm>
          <a:prstGeom prst="rect">
            <a:avLst/>
          </a:prstGeom>
        </p:spPr>
      </p:pic>
      <p:pic>
        <p:nvPicPr>
          <p:cNvPr id="4" name="Picture 6" descr="Silktide - Digital Government">
            <a:extLst>
              <a:ext uri="{FF2B5EF4-FFF2-40B4-BE49-F238E27FC236}">
                <a16:creationId xmlns:a16="http://schemas.microsoft.com/office/drawing/2014/main" id="{EA80EBFB-F354-9D8F-15CF-A2F0D8F921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345"/>
          <a:stretch/>
        </p:blipFill>
        <p:spPr bwMode="auto">
          <a:xfrm>
            <a:off x="11498950" y="6227082"/>
            <a:ext cx="506469" cy="544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547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1F37E8-F10D-DA64-85A7-E07F4EB9202A}"/>
              </a:ext>
            </a:extLst>
          </p:cNvPr>
          <p:cNvPicPr>
            <a:picLocks noChangeAspect="1"/>
          </p:cNvPicPr>
          <p:nvPr/>
        </p:nvPicPr>
        <p:blipFill rotWithShape="1">
          <a:blip r:embed="rId2"/>
          <a:srcRect t="12298" b="6149"/>
          <a:stretch/>
        </p:blipFill>
        <p:spPr>
          <a:xfrm>
            <a:off x="0" y="632533"/>
            <a:ext cx="12192000" cy="5592933"/>
          </a:xfrm>
          <a:prstGeom prst="rect">
            <a:avLst/>
          </a:prstGeom>
        </p:spPr>
      </p:pic>
      <p:pic>
        <p:nvPicPr>
          <p:cNvPr id="4" name="Picture 6" descr="Silktide - Digital Government">
            <a:extLst>
              <a:ext uri="{FF2B5EF4-FFF2-40B4-BE49-F238E27FC236}">
                <a16:creationId xmlns:a16="http://schemas.microsoft.com/office/drawing/2014/main" id="{7195F3EE-6EF8-5362-6CA1-5CB2B1F4A2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345"/>
          <a:stretch/>
        </p:blipFill>
        <p:spPr bwMode="auto">
          <a:xfrm>
            <a:off x="11498950" y="6227082"/>
            <a:ext cx="506469" cy="544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822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F457FA-D1A3-3D5C-01A0-F21DBA0BFA6F}"/>
              </a:ext>
            </a:extLst>
          </p:cNvPr>
          <p:cNvPicPr>
            <a:picLocks noChangeAspect="1"/>
          </p:cNvPicPr>
          <p:nvPr/>
        </p:nvPicPr>
        <p:blipFill rotWithShape="1">
          <a:blip r:embed="rId2"/>
          <a:srcRect t="12299" b="6536"/>
          <a:stretch/>
        </p:blipFill>
        <p:spPr>
          <a:xfrm>
            <a:off x="0" y="645849"/>
            <a:ext cx="12192000" cy="5566301"/>
          </a:xfrm>
          <a:prstGeom prst="rect">
            <a:avLst/>
          </a:prstGeom>
        </p:spPr>
      </p:pic>
      <p:pic>
        <p:nvPicPr>
          <p:cNvPr id="4" name="Picture 6" descr="Silktide - Digital Government">
            <a:extLst>
              <a:ext uri="{FF2B5EF4-FFF2-40B4-BE49-F238E27FC236}">
                <a16:creationId xmlns:a16="http://schemas.microsoft.com/office/drawing/2014/main" id="{D92EB59E-3D29-1650-089E-49950325C8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345"/>
          <a:stretch/>
        </p:blipFill>
        <p:spPr bwMode="auto">
          <a:xfrm>
            <a:off x="11498950" y="6227082"/>
            <a:ext cx="506469" cy="544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980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19F52-5CE7-F943-88BA-139E41CA10B6}"/>
              </a:ext>
            </a:extLst>
          </p:cNvPr>
          <p:cNvSpPr>
            <a:spLocks noGrp="1"/>
          </p:cNvSpPr>
          <p:nvPr>
            <p:ph type="title"/>
          </p:nvPr>
        </p:nvSpPr>
        <p:spPr/>
        <p:txBody>
          <a:bodyPr/>
          <a:lstStyle/>
          <a:p>
            <a:r>
              <a:rPr lang="en-US" b="1" dirty="0">
                <a:solidFill>
                  <a:schemeClr val="tx1">
                    <a:lumMod val="50000"/>
                    <a:lumOff val="50000"/>
                  </a:schemeClr>
                </a:solidFill>
                <a:latin typeface="Century Gothic" panose="020B0502020202020204" pitchFamily="34" charset="0"/>
              </a:rPr>
              <a:t>Landing Page</a:t>
            </a:r>
          </a:p>
        </p:txBody>
      </p:sp>
      <p:sp>
        <p:nvSpPr>
          <p:cNvPr id="3" name="Slide Number Placeholder 2">
            <a:extLst>
              <a:ext uri="{FF2B5EF4-FFF2-40B4-BE49-F238E27FC236}">
                <a16:creationId xmlns:a16="http://schemas.microsoft.com/office/drawing/2014/main" id="{BAAF334B-AC31-414A-B171-6896E7F4922D}"/>
              </a:ext>
            </a:extLst>
          </p:cNvPr>
          <p:cNvSpPr>
            <a:spLocks noGrp="1"/>
          </p:cNvSpPr>
          <p:nvPr>
            <p:ph type="sldNum" sz="quarter" idx="12"/>
          </p:nvPr>
        </p:nvSpPr>
        <p:spPr/>
        <p:txBody>
          <a:bodyPr/>
          <a:lstStyle/>
          <a:p>
            <a:fld id="{FF6193B0-BD29-9748-BAC7-28347702C250}" type="slidenum">
              <a:rPr lang="en-US" smtClean="0"/>
              <a:pPr/>
              <a:t>2</a:t>
            </a:fld>
            <a:endParaRPr lang="en-US"/>
          </a:p>
        </p:txBody>
      </p:sp>
      <p:sp>
        <p:nvSpPr>
          <p:cNvPr id="4" name="TextBox 3">
            <a:extLst>
              <a:ext uri="{FF2B5EF4-FFF2-40B4-BE49-F238E27FC236}">
                <a16:creationId xmlns:a16="http://schemas.microsoft.com/office/drawing/2014/main" id="{1116ED27-5496-64BB-CD20-69BA4D5F1E85}"/>
              </a:ext>
            </a:extLst>
          </p:cNvPr>
          <p:cNvSpPr txBox="1"/>
          <p:nvPr/>
        </p:nvSpPr>
        <p:spPr>
          <a:xfrm>
            <a:off x="838200" y="1493298"/>
            <a:ext cx="10515600" cy="5632311"/>
          </a:xfrm>
          <a:prstGeom prst="rect">
            <a:avLst/>
          </a:prstGeom>
          <a:noFill/>
        </p:spPr>
        <p:txBody>
          <a:bodyPr wrap="square" rtlCol="0">
            <a:spAutoFit/>
          </a:bodyPr>
          <a:lstStyle/>
          <a:p>
            <a:pPr algn="just"/>
            <a:r>
              <a:rPr lang="en-US" dirty="0">
                <a:solidFill>
                  <a:schemeClr val="tx2">
                    <a:lumMod val="75000"/>
                  </a:schemeClr>
                </a:solidFill>
                <a:latin typeface="Karla" panose="020B0004030503030003" pitchFamily="34" charset="0"/>
              </a:rPr>
              <a:t>As previously discussed, the pictures need updating. But what needs to be noted is that the photos need to be decreased in size. A good website for decreasing the size of photos is </a:t>
            </a:r>
            <a:r>
              <a:rPr lang="en-US" dirty="0">
                <a:solidFill>
                  <a:schemeClr val="accent2">
                    <a:lumMod val="50000"/>
                  </a:schemeClr>
                </a:solidFill>
                <a:latin typeface="Karla" panose="020B0004030503030003" pitchFamily="34" charset="0"/>
                <a:hlinkClick r:id="rId2">
                  <a:extLst>
                    <a:ext uri="{A12FA001-AC4F-418D-AE19-62706E023703}">
                      <ahyp:hlinkClr xmlns:ahyp="http://schemas.microsoft.com/office/drawing/2018/hyperlinkcolor" val="tx"/>
                    </a:ext>
                  </a:extLst>
                </a:hlinkClick>
              </a:rPr>
              <a:t>https://squoosh.app/</a:t>
            </a:r>
            <a:endParaRPr lang="en-US" dirty="0">
              <a:solidFill>
                <a:schemeClr val="accent2">
                  <a:lumMod val="50000"/>
                </a:schemeClr>
              </a:solidFill>
              <a:latin typeface="Karla" panose="020B0004030503030003" pitchFamily="34" charset="0"/>
            </a:endParaRPr>
          </a:p>
          <a:p>
            <a:pPr algn="just"/>
            <a:endParaRPr lang="en-US" dirty="0">
              <a:solidFill>
                <a:schemeClr val="accent2">
                  <a:lumMod val="50000"/>
                </a:schemeClr>
              </a:solidFill>
              <a:latin typeface="Karla" panose="020B0004030503030003" pitchFamily="34" charset="0"/>
            </a:endParaRPr>
          </a:p>
          <a:p>
            <a:pPr algn="just"/>
            <a:r>
              <a:rPr lang="en-US" dirty="0">
                <a:solidFill>
                  <a:schemeClr val="tx2">
                    <a:lumMod val="75000"/>
                  </a:schemeClr>
                </a:solidFill>
                <a:latin typeface="Karla" panose="020B0004030503030003" pitchFamily="34" charset="0"/>
              </a:rPr>
              <a:t>Photos of the size that is currently on the landing page slow down the website considerably, especially since if a mobile device is on 3G, it takes a good 20 seconds to load. Which can dramatically increase the bounce rate. </a:t>
            </a:r>
          </a:p>
          <a:p>
            <a:pPr algn="just"/>
            <a:endParaRPr lang="en-US" dirty="0">
              <a:solidFill>
                <a:schemeClr val="tx2">
                  <a:lumMod val="75000"/>
                </a:schemeClr>
              </a:solidFill>
              <a:latin typeface="Karla" panose="020B0004030503030003" pitchFamily="34" charset="0"/>
            </a:endParaRPr>
          </a:p>
          <a:p>
            <a:pPr algn="just"/>
            <a:r>
              <a:rPr lang="en-US" dirty="0">
                <a:solidFill>
                  <a:schemeClr val="tx2">
                    <a:lumMod val="75000"/>
                  </a:schemeClr>
                </a:solidFill>
                <a:latin typeface="Karla" panose="020B0004030503030003" pitchFamily="34" charset="0"/>
              </a:rPr>
              <a:t>Another website that should be used to check the contrast of the writing colours, is Coolors. </a:t>
            </a:r>
            <a:r>
              <a:rPr lang="en-US" dirty="0">
                <a:solidFill>
                  <a:srgbClr val="7030A0"/>
                </a:solidFill>
                <a:latin typeface="Karla" panose="020B0004030503030003" pitchFamily="34" charset="0"/>
                <a:hlinkClick r:id="rId3">
                  <a:extLst>
                    <a:ext uri="{A12FA001-AC4F-418D-AE19-62706E023703}">
                      <ahyp:hlinkClr xmlns:ahyp="http://schemas.microsoft.com/office/drawing/2018/hyperlinkcolor" val="tx"/>
                    </a:ext>
                  </a:extLst>
                </a:hlinkClick>
              </a:rPr>
              <a:t>https://coolors.co/contrast-checker/112a46-acc8e5</a:t>
            </a:r>
            <a:endParaRPr lang="en-US" dirty="0">
              <a:solidFill>
                <a:srgbClr val="7030A0"/>
              </a:solidFill>
              <a:latin typeface="Karla" panose="020B0004030503030003" pitchFamily="34" charset="0"/>
            </a:endParaRPr>
          </a:p>
          <a:p>
            <a:pPr algn="just"/>
            <a:r>
              <a:rPr lang="en-US" dirty="0">
                <a:solidFill>
                  <a:schemeClr val="tx2">
                    <a:lumMod val="75000"/>
                  </a:schemeClr>
                </a:solidFill>
                <a:latin typeface="Karla" panose="020B0004030503030003" pitchFamily="34" charset="0"/>
              </a:rPr>
              <a:t>It’s especially important for people with Dyslexia, Irlen’s syndrome and colour blindness to be able to read writing with enough contrast. With this website you can also check what our colours look like to people with different types of colour blindness, I have included these examples in the next slides. </a:t>
            </a:r>
            <a:r>
              <a:rPr lang="en-US" dirty="0">
                <a:solidFill>
                  <a:schemeClr val="tx2">
                    <a:lumMod val="60000"/>
                    <a:lumOff val="40000"/>
                  </a:schemeClr>
                </a:solidFill>
                <a:latin typeface="Karla" panose="020B0004030503030003" pitchFamily="34" charset="0"/>
              </a:rPr>
              <a:t>(Skip to slide 7)</a:t>
            </a:r>
          </a:p>
          <a:p>
            <a:pPr algn="just"/>
            <a:endParaRPr lang="en-US" dirty="0">
              <a:solidFill>
                <a:schemeClr val="tx2">
                  <a:lumMod val="75000"/>
                </a:schemeClr>
              </a:solidFill>
              <a:latin typeface="Karla" panose="020B0004030503030003" pitchFamily="34" charset="0"/>
            </a:endParaRPr>
          </a:p>
          <a:p>
            <a:pPr algn="just"/>
            <a:r>
              <a:rPr lang="en-US" dirty="0">
                <a:solidFill>
                  <a:schemeClr val="tx2">
                    <a:lumMod val="75000"/>
                  </a:schemeClr>
                </a:solidFill>
                <a:latin typeface="Karla" panose="020B0004030503030003" pitchFamily="34" charset="0"/>
              </a:rPr>
              <a:t>As shown on Coloors, our current palette (grey on white) doesn’t get a very positive score, in fact, it is below the average acceptance rate. Even some of the white writing against our gradient over our photos doesn’t get a very good score. </a:t>
            </a:r>
          </a:p>
          <a:p>
            <a:pPr algn="just"/>
            <a:r>
              <a:rPr lang="en-US" dirty="0">
                <a:solidFill>
                  <a:schemeClr val="tx2">
                    <a:lumMod val="75000"/>
                  </a:schemeClr>
                </a:solidFill>
                <a:latin typeface="Karla" panose="020B0004030503030003" pitchFamily="34" charset="0"/>
              </a:rPr>
              <a:t> </a:t>
            </a:r>
          </a:p>
          <a:p>
            <a:pPr algn="just"/>
            <a:endParaRPr lang="en-US" dirty="0">
              <a:solidFill>
                <a:schemeClr val="tx2">
                  <a:lumMod val="75000"/>
                </a:schemeClr>
              </a:solidFill>
              <a:latin typeface="Karla" panose="020B0004030503030003" pitchFamily="34" charset="0"/>
            </a:endParaRPr>
          </a:p>
        </p:txBody>
      </p:sp>
    </p:spTree>
    <p:extLst>
      <p:ext uri="{BB962C8B-B14F-4D97-AF65-F5344CB8AC3E}">
        <p14:creationId xmlns:p14="http://schemas.microsoft.com/office/powerpoint/2010/main" val="1925117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EC1008-F737-91FF-F9F3-6A4A06AE17F5}"/>
              </a:ext>
            </a:extLst>
          </p:cNvPr>
          <p:cNvPicPr>
            <a:picLocks noChangeAspect="1"/>
          </p:cNvPicPr>
          <p:nvPr/>
        </p:nvPicPr>
        <p:blipFill rotWithShape="1">
          <a:blip r:embed="rId2"/>
          <a:srcRect t="58734" b="12574"/>
          <a:stretch/>
        </p:blipFill>
        <p:spPr>
          <a:xfrm>
            <a:off x="0" y="567159"/>
            <a:ext cx="12192000" cy="1967696"/>
          </a:xfrm>
          <a:prstGeom prst="rect">
            <a:avLst/>
          </a:prstGeom>
        </p:spPr>
      </p:pic>
      <p:pic>
        <p:nvPicPr>
          <p:cNvPr id="5" name="Picture 4">
            <a:extLst>
              <a:ext uri="{FF2B5EF4-FFF2-40B4-BE49-F238E27FC236}">
                <a16:creationId xmlns:a16="http://schemas.microsoft.com/office/drawing/2014/main" id="{2AD0B0A9-6D87-C1FC-C084-2AACA8A0505E}"/>
              </a:ext>
            </a:extLst>
          </p:cNvPr>
          <p:cNvPicPr>
            <a:picLocks noChangeAspect="1"/>
          </p:cNvPicPr>
          <p:nvPr/>
        </p:nvPicPr>
        <p:blipFill rotWithShape="1">
          <a:blip r:embed="rId3"/>
          <a:srcRect t="58565" r="19588" b="23882"/>
          <a:stretch/>
        </p:blipFill>
        <p:spPr>
          <a:xfrm>
            <a:off x="0" y="2854114"/>
            <a:ext cx="12192000" cy="1497012"/>
          </a:xfrm>
          <a:prstGeom prst="rect">
            <a:avLst/>
          </a:prstGeom>
        </p:spPr>
      </p:pic>
      <p:sp>
        <p:nvSpPr>
          <p:cNvPr id="7" name="TextBox 6">
            <a:extLst>
              <a:ext uri="{FF2B5EF4-FFF2-40B4-BE49-F238E27FC236}">
                <a16:creationId xmlns:a16="http://schemas.microsoft.com/office/drawing/2014/main" id="{A4EFDA08-2D9A-98C7-8D66-C152608F031E}"/>
              </a:ext>
            </a:extLst>
          </p:cNvPr>
          <p:cNvSpPr txBox="1"/>
          <p:nvPr/>
        </p:nvSpPr>
        <p:spPr>
          <a:xfrm>
            <a:off x="3048965" y="173620"/>
            <a:ext cx="6094070" cy="369332"/>
          </a:xfrm>
          <a:prstGeom prst="rect">
            <a:avLst/>
          </a:prstGeom>
          <a:noFill/>
        </p:spPr>
        <p:txBody>
          <a:bodyPr wrap="square">
            <a:spAutoFit/>
          </a:bodyPr>
          <a:lstStyle/>
          <a:p>
            <a:pPr algn="ctr"/>
            <a:r>
              <a:rPr lang="en-US" dirty="0">
                <a:solidFill>
                  <a:schemeClr val="tx2">
                    <a:lumMod val="75000"/>
                  </a:schemeClr>
                </a:solidFill>
                <a:latin typeface="Karla" panose="020B0004030503030003" pitchFamily="34" charset="0"/>
              </a:rPr>
              <a:t>Original</a:t>
            </a:r>
            <a:endParaRPr lang="en-GB" dirty="0"/>
          </a:p>
        </p:txBody>
      </p:sp>
      <p:sp>
        <p:nvSpPr>
          <p:cNvPr id="8" name="TextBox 7">
            <a:extLst>
              <a:ext uri="{FF2B5EF4-FFF2-40B4-BE49-F238E27FC236}">
                <a16:creationId xmlns:a16="http://schemas.microsoft.com/office/drawing/2014/main" id="{C3E0AABC-BF96-325B-5B4B-E650502DD8CF}"/>
              </a:ext>
            </a:extLst>
          </p:cNvPr>
          <p:cNvSpPr txBox="1"/>
          <p:nvPr/>
        </p:nvSpPr>
        <p:spPr>
          <a:xfrm>
            <a:off x="3048965" y="2496356"/>
            <a:ext cx="6094070" cy="369332"/>
          </a:xfrm>
          <a:prstGeom prst="rect">
            <a:avLst/>
          </a:prstGeom>
          <a:noFill/>
        </p:spPr>
        <p:txBody>
          <a:bodyPr wrap="square">
            <a:spAutoFit/>
          </a:bodyPr>
          <a:lstStyle/>
          <a:p>
            <a:pPr algn="ctr"/>
            <a:r>
              <a:rPr lang="en-US" dirty="0">
                <a:solidFill>
                  <a:schemeClr val="tx2">
                    <a:lumMod val="75000"/>
                  </a:schemeClr>
                </a:solidFill>
                <a:latin typeface="Karla" panose="020B0004030503030003" pitchFamily="34" charset="0"/>
              </a:rPr>
              <a:t>Protanopia</a:t>
            </a:r>
            <a:endParaRPr lang="en-GB" dirty="0"/>
          </a:p>
        </p:txBody>
      </p:sp>
      <p:sp>
        <p:nvSpPr>
          <p:cNvPr id="9" name="TextBox 8">
            <a:extLst>
              <a:ext uri="{FF2B5EF4-FFF2-40B4-BE49-F238E27FC236}">
                <a16:creationId xmlns:a16="http://schemas.microsoft.com/office/drawing/2014/main" id="{C3ADB0B6-5650-A083-AF6F-298E2555EA80}"/>
              </a:ext>
            </a:extLst>
          </p:cNvPr>
          <p:cNvSpPr txBox="1"/>
          <p:nvPr/>
        </p:nvSpPr>
        <p:spPr>
          <a:xfrm>
            <a:off x="3048965" y="4363904"/>
            <a:ext cx="6094070" cy="369332"/>
          </a:xfrm>
          <a:prstGeom prst="rect">
            <a:avLst/>
          </a:prstGeom>
          <a:noFill/>
        </p:spPr>
        <p:txBody>
          <a:bodyPr wrap="square">
            <a:spAutoFit/>
          </a:bodyPr>
          <a:lstStyle/>
          <a:p>
            <a:pPr algn="ctr"/>
            <a:r>
              <a:rPr lang="en-US" dirty="0">
                <a:solidFill>
                  <a:schemeClr val="tx2">
                    <a:lumMod val="75000"/>
                  </a:schemeClr>
                </a:solidFill>
                <a:latin typeface="Karla" panose="020B0004030503030003" pitchFamily="34" charset="0"/>
              </a:rPr>
              <a:t>Deuteranopia</a:t>
            </a:r>
            <a:endParaRPr lang="en-GB" dirty="0"/>
          </a:p>
        </p:txBody>
      </p:sp>
      <p:pic>
        <p:nvPicPr>
          <p:cNvPr id="11" name="Picture 10">
            <a:extLst>
              <a:ext uri="{FF2B5EF4-FFF2-40B4-BE49-F238E27FC236}">
                <a16:creationId xmlns:a16="http://schemas.microsoft.com/office/drawing/2014/main" id="{20D588A8-C73A-29B4-3D66-79E6566DC5A6}"/>
              </a:ext>
            </a:extLst>
          </p:cNvPr>
          <p:cNvPicPr>
            <a:picLocks noChangeAspect="1"/>
          </p:cNvPicPr>
          <p:nvPr/>
        </p:nvPicPr>
        <p:blipFill rotWithShape="1">
          <a:blip r:embed="rId4"/>
          <a:srcRect t="57721" r="19968" b="22700"/>
          <a:stretch/>
        </p:blipFill>
        <p:spPr>
          <a:xfrm>
            <a:off x="0" y="4794885"/>
            <a:ext cx="12192000" cy="1677665"/>
          </a:xfrm>
          <a:prstGeom prst="rect">
            <a:avLst/>
          </a:prstGeom>
        </p:spPr>
      </p:pic>
    </p:spTree>
    <p:extLst>
      <p:ext uri="{BB962C8B-B14F-4D97-AF65-F5344CB8AC3E}">
        <p14:creationId xmlns:p14="http://schemas.microsoft.com/office/powerpoint/2010/main" val="799054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190151-5596-B72F-C6EF-C245DF5EE474}"/>
              </a:ext>
            </a:extLst>
          </p:cNvPr>
          <p:cNvPicPr>
            <a:picLocks noChangeAspect="1"/>
          </p:cNvPicPr>
          <p:nvPr/>
        </p:nvPicPr>
        <p:blipFill rotWithShape="1">
          <a:blip r:embed="rId2"/>
          <a:srcRect t="58734" b="12574"/>
          <a:stretch/>
        </p:blipFill>
        <p:spPr>
          <a:xfrm>
            <a:off x="0" y="567159"/>
            <a:ext cx="12192000" cy="1967696"/>
          </a:xfrm>
          <a:prstGeom prst="rect">
            <a:avLst/>
          </a:prstGeom>
        </p:spPr>
      </p:pic>
      <p:sp>
        <p:nvSpPr>
          <p:cNvPr id="3" name="TextBox 2">
            <a:extLst>
              <a:ext uri="{FF2B5EF4-FFF2-40B4-BE49-F238E27FC236}">
                <a16:creationId xmlns:a16="http://schemas.microsoft.com/office/drawing/2014/main" id="{480DCD6B-5A74-81B4-CCAF-40A739571321}"/>
              </a:ext>
            </a:extLst>
          </p:cNvPr>
          <p:cNvSpPr txBox="1"/>
          <p:nvPr/>
        </p:nvSpPr>
        <p:spPr>
          <a:xfrm>
            <a:off x="3048965" y="173620"/>
            <a:ext cx="6094070" cy="369332"/>
          </a:xfrm>
          <a:prstGeom prst="rect">
            <a:avLst/>
          </a:prstGeom>
          <a:noFill/>
        </p:spPr>
        <p:txBody>
          <a:bodyPr wrap="square">
            <a:spAutoFit/>
          </a:bodyPr>
          <a:lstStyle/>
          <a:p>
            <a:pPr algn="ctr"/>
            <a:r>
              <a:rPr lang="en-US" dirty="0">
                <a:solidFill>
                  <a:schemeClr val="tx2">
                    <a:lumMod val="75000"/>
                  </a:schemeClr>
                </a:solidFill>
                <a:latin typeface="Karla" panose="020B0004030503030003" pitchFamily="34" charset="0"/>
              </a:rPr>
              <a:t>Original</a:t>
            </a:r>
            <a:endParaRPr lang="en-GB" dirty="0"/>
          </a:p>
        </p:txBody>
      </p:sp>
      <p:pic>
        <p:nvPicPr>
          <p:cNvPr id="6" name="Picture 5">
            <a:extLst>
              <a:ext uri="{FF2B5EF4-FFF2-40B4-BE49-F238E27FC236}">
                <a16:creationId xmlns:a16="http://schemas.microsoft.com/office/drawing/2014/main" id="{3957B90B-711D-7BE0-665B-272BD9F22BA5}"/>
              </a:ext>
            </a:extLst>
          </p:cNvPr>
          <p:cNvPicPr>
            <a:picLocks noChangeAspect="1"/>
          </p:cNvPicPr>
          <p:nvPr/>
        </p:nvPicPr>
        <p:blipFill rotWithShape="1">
          <a:blip r:embed="rId3"/>
          <a:srcRect t="57721" r="19684" b="23882"/>
          <a:stretch/>
        </p:blipFill>
        <p:spPr>
          <a:xfrm>
            <a:off x="0" y="2845432"/>
            <a:ext cx="12192000" cy="1570836"/>
          </a:xfrm>
          <a:prstGeom prst="rect">
            <a:avLst/>
          </a:prstGeom>
        </p:spPr>
      </p:pic>
      <p:sp>
        <p:nvSpPr>
          <p:cNvPr id="9" name="TextBox 8">
            <a:extLst>
              <a:ext uri="{FF2B5EF4-FFF2-40B4-BE49-F238E27FC236}">
                <a16:creationId xmlns:a16="http://schemas.microsoft.com/office/drawing/2014/main" id="{F802DB73-65DF-C0A0-23C7-5C707BCF412D}"/>
              </a:ext>
            </a:extLst>
          </p:cNvPr>
          <p:cNvSpPr txBox="1"/>
          <p:nvPr/>
        </p:nvSpPr>
        <p:spPr>
          <a:xfrm>
            <a:off x="3048965" y="2505478"/>
            <a:ext cx="6094070" cy="369332"/>
          </a:xfrm>
          <a:prstGeom prst="rect">
            <a:avLst/>
          </a:prstGeom>
          <a:noFill/>
        </p:spPr>
        <p:txBody>
          <a:bodyPr wrap="square">
            <a:spAutoFit/>
          </a:bodyPr>
          <a:lstStyle/>
          <a:p>
            <a:pPr algn="ctr"/>
            <a:r>
              <a:rPr lang="en-US" dirty="0">
                <a:solidFill>
                  <a:schemeClr val="tx2">
                    <a:lumMod val="75000"/>
                  </a:schemeClr>
                </a:solidFill>
                <a:latin typeface="Karla" panose="020B0004030503030003" pitchFamily="34" charset="0"/>
              </a:rPr>
              <a:t>Tritanopia</a:t>
            </a:r>
            <a:endParaRPr lang="en-GB" dirty="0"/>
          </a:p>
        </p:txBody>
      </p:sp>
      <p:pic>
        <p:nvPicPr>
          <p:cNvPr id="12" name="Picture 11">
            <a:extLst>
              <a:ext uri="{FF2B5EF4-FFF2-40B4-BE49-F238E27FC236}">
                <a16:creationId xmlns:a16="http://schemas.microsoft.com/office/drawing/2014/main" id="{4248599F-DB9F-BAAB-1BEC-DF1561F02C2C}"/>
              </a:ext>
            </a:extLst>
          </p:cNvPr>
          <p:cNvPicPr>
            <a:picLocks noChangeAspect="1"/>
          </p:cNvPicPr>
          <p:nvPr/>
        </p:nvPicPr>
        <p:blipFill rotWithShape="1">
          <a:blip r:embed="rId4"/>
          <a:srcRect t="58081" r="19494" b="22225"/>
          <a:stretch/>
        </p:blipFill>
        <p:spPr>
          <a:xfrm>
            <a:off x="-1" y="4794884"/>
            <a:ext cx="12191999" cy="1677665"/>
          </a:xfrm>
          <a:prstGeom prst="rect">
            <a:avLst/>
          </a:prstGeom>
        </p:spPr>
      </p:pic>
      <p:sp>
        <p:nvSpPr>
          <p:cNvPr id="13" name="TextBox 12">
            <a:extLst>
              <a:ext uri="{FF2B5EF4-FFF2-40B4-BE49-F238E27FC236}">
                <a16:creationId xmlns:a16="http://schemas.microsoft.com/office/drawing/2014/main" id="{21A18E2B-3C8A-0DB5-F3DE-5D212FF03556}"/>
              </a:ext>
            </a:extLst>
          </p:cNvPr>
          <p:cNvSpPr txBox="1"/>
          <p:nvPr/>
        </p:nvSpPr>
        <p:spPr>
          <a:xfrm>
            <a:off x="3048963" y="4416268"/>
            <a:ext cx="6094070" cy="369332"/>
          </a:xfrm>
          <a:prstGeom prst="rect">
            <a:avLst/>
          </a:prstGeom>
          <a:noFill/>
        </p:spPr>
        <p:txBody>
          <a:bodyPr wrap="square">
            <a:spAutoFit/>
          </a:bodyPr>
          <a:lstStyle/>
          <a:p>
            <a:pPr algn="ctr"/>
            <a:r>
              <a:rPr lang="en-US" dirty="0">
                <a:solidFill>
                  <a:schemeClr val="tx2">
                    <a:lumMod val="75000"/>
                  </a:schemeClr>
                </a:solidFill>
                <a:latin typeface="Karla" panose="020B0004030503030003" pitchFamily="34" charset="0"/>
              </a:rPr>
              <a:t>Achromatopsia</a:t>
            </a:r>
            <a:endParaRPr lang="en-GB" dirty="0"/>
          </a:p>
        </p:txBody>
      </p:sp>
    </p:spTree>
    <p:extLst>
      <p:ext uri="{BB962C8B-B14F-4D97-AF65-F5344CB8AC3E}">
        <p14:creationId xmlns:p14="http://schemas.microsoft.com/office/powerpoint/2010/main" val="1906764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190151-5596-B72F-C6EF-C245DF5EE474}"/>
              </a:ext>
            </a:extLst>
          </p:cNvPr>
          <p:cNvPicPr>
            <a:picLocks noChangeAspect="1"/>
          </p:cNvPicPr>
          <p:nvPr/>
        </p:nvPicPr>
        <p:blipFill rotWithShape="1">
          <a:blip r:embed="rId2"/>
          <a:srcRect t="58734" b="12574"/>
          <a:stretch/>
        </p:blipFill>
        <p:spPr>
          <a:xfrm>
            <a:off x="0" y="567159"/>
            <a:ext cx="12192000" cy="1967696"/>
          </a:xfrm>
          <a:prstGeom prst="rect">
            <a:avLst/>
          </a:prstGeom>
        </p:spPr>
      </p:pic>
      <p:sp>
        <p:nvSpPr>
          <p:cNvPr id="3" name="TextBox 2">
            <a:extLst>
              <a:ext uri="{FF2B5EF4-FFF2-40B4-BE49-F238E27FC236}">
                <a16:creationId xmlns:a16="http://schemas.microsoft.com/office/drawing/2014/main" id="{480DCD6B-5A74-81B4-CCAF-40A739571321}"/>
              </a:ext>
            </a:extLst>
          </p:cNvPr>
          <p:cNvSpPr txBox="1"/>
          <p:nvPr/>
        </p:nvSpPr>
        <p:spPr>
          <a:xfrm>
            <a:off x="3048965" y="173620"/>
            <a:ext cx="6094070" cy="369332"/>
          </a:xfrm>
          <a:prstGeom prst="rect">
            <a:avLst/>
          </a:prstGeom>
          <a:noFill/>
        </p:spPr>
        <p:txBody>
          <a:bodyPr wrap="square">
            <a:spAutoFit/>
          </a:bodyPr>
          <a:lstStyle/>
          <a:p>
            <a:pPr algn="ctr"/>
            <a:r>
              <a:rPr lang="en-US" dirty="0">
                <a:solidFill>
                  <a:schemeClr val="tx2">
                    <a:lumMod val="75000"/>
                  </a:schemeClr>
                </a:solidFill>
                <a:latin typeface="Karla" panose="020B0004030503030003" pitchFamily="34" charset="0"/>
              </a:rPr>
              <a:t>Original</a:t>
            </a:r>
            <a:endParaRPr lang="en-GB" dirty="0"/>
          </a:p>
        </p:txBody>
      </p:sp>
      <p:pic>
        <p:nvPicPr>
          <p:cNvPr id="6" name="Picture 5">
            <a:extLst>
              <a:ext uri="{FF2B5EF4-FFF2-40B4-BE49-F238E27FC236}">
                <a16:creationId xmlns:a16="http://schemas.microsoft.com/office/drawing/2014/main" id="{3957B90B-711D-7BE0-665B-272BD9F22BA5}"/>
              </a:ext>
            </a:extLst>
          </p:cNvPr>
          <p:cNvPicPr>
            <a:picLocks noChangeAspect="1"/>
          </p:cNvPicPr>
          <p:nvPr/>
        </p:nvPicPr>
        <p:blipFill rotWithShape="1">
          <a:blip r:embed="rId3"/>
          <a:srcRect t="57721" r="19684" b="23882"/>
          <a:stretch/>
        </p:blipFill>
        <p:spPr>
          <a:xfrm>
            <a:off x="0" y="2845432"/>
            <a:ext cx="12192000" cy="1570836"/>
          </a:xfrm>
          <a:prstGeom prst="rect">
            <a:avLst/>
          </a:prstGeom>
        </p:spPr>
      </p:pic>
      <p:sp>
        <p:nvSpPr>
          <p:cNvPr id="9" name="TextBox 8">
            <a:extLst>
              <a:ext uri="{FF2B5EF4-FFF2-40B4-BE49-F238E27FC236}">
                <a16:creationId xmlns:a16="http://schemas.microsoft.com/office/drawing/2014/main" id="{F802DB73-65DF-C0A0-23C7-5C707BCF412D}"/>
              </a:ext>
            </a:extLst>
          </p:cNvPr>
          <p:cNvSpPr txBox="1"/>
          <p:nvPr/>
        </p:nvSpPr>
        <p:spPr>
          <a:xfrm>
            <a:off x="3048965" y="2505478"/>
            <a:ext cx="6094070" cy="369332"/>
          </a:xfrm>
          <a:prstGeom prst="rect">
            <a:avLst/>
          </a:prstGeom>
          <a:noFill/>
        </p:spPr>
        <p:txBody>
          <a:bodyPr wrap="square">
            <a:spAutoFit/>
          </a:bodyPr>
          <a:lstStyle/>
          <a:p>
            <a:pPr algn="ctr"/>
            <a:r>
              <a:rPr lang="en-US" dirty="0">
                <a:solidFill>
                  <a:schemeClr val="tx2">
                    <a:lumMod val="75000"/>
                  </a:schemeClr>
                </a:solidFill>
                <a:latin typeface="Karla" panose="020B0004030503030003" pitchFamily="34" charset="0"/>
              </a:rPr>
              <a:t>Protanomaly</a:t>
            </a:r>
            <a:endParaRPr lang="en-GB" dirty="0"/>
          </a:p>
        </p:txBody>
      </p:sp>
      <p:pic>
        <p:nvPicPr>
          <p:cNvPr id="12" name="Picture 11">
            <a:extLst>
              <a:ext uri="{FF2B5EF4-FFF2-40B4-BE49-F238E27FC236}">
                <a16:creationId xmlns:a16="http://schemas.microsoft.com/office/drawing/2014/main" id="{4248599F-DB9F-BAAB-1BEC-DF1561F02C2C}"/>
              </a:ext>
            </a:extLst>
          </p:cNvPr>
          <p:cNvPicPr>
            <a:picLocks noChangeAspect="1"/>
          </p:cNvPicPr>
          <p:nvPr/>
        </p:nvPicPr>
        <p:blipFill rotWithShape="1">
          <a:blip r:embed="rId4"/>
          <a:srcRect t="58081" r="19494" b="22225"/>
          <a:stretch/>
        </p:blipFill>
        <p:spPr>
          <a:xfrm>
            <a:off x="-1" y="4794884"/>
            <a:ext cx="12191999" cy="1677665"/>
          </a:xfrm>
          <a:prstGeom prst="rect">
            <a:avLst/>
          </a:prstGeom>
        </p:spPr>
      </p:pic>
      <p:sp>
        <p:nvSpPr>
          <p:cNvPr id="13" name="TextBox 12">
            <a:extLst>
              <a:ext uri="{FF2B5EF4-FFF2-40B4-BE49-F238E27FC236}">
                <a16:creationId xmlns:a16="http://schemas.microsoft.com/office/drawing/2014/main" id="{21A18E2B-3C8A-0DB5-F3DE-5D212FF03556}"/>
              </a:ext>
            </a:extLst>
          </p:cNvPr>
          <p:cNvSpPr txBox="1"/>
          <p:nvPr/>
        </p:nvSpPr>
        <p:spPr>
          <a:xfrm>
            <a:off x="3048963" y="4416268"/>
            <a:ext cx="6094070" cy="369332"/>
          </a:xfrm>
          <a:prstGeom prst="rect">
            <a:avLst/>
          </a:prstGeom>
          <a:noFill/>
        </p:spPr>
        <p:txBody>
          <a:bodyPr wrap="square">
            <a:spAutoFit/>
          </a:bodyPr>
          <a:lstStyle/>
          <a:p>
            <a:pPr algn="ctr"/>
            <a:r>
              <a:rPr lang="en-US" dirty="0">
                <a:solidFill>
                  <a:schemeClr val="tx2">
                    <a:lumMod val="75000"/>
                  </a:schemeClr>
                </a:solidFill>
                <a:latin typeface="Karla" panose="020B0004030503030003" pitchFamily="34" charset="0"/>
              </a:rPr>
              <a:t>Deuteranomaly</a:t>
            </a:r>
            <a:endParaRPr lang="en-GB" dirty="0"/>
          </a:p>
        </p:txBody>
      </p:sp>
      <p:pic>
        <p:nvPicPr>
          <p:cNvPr id="5" name="Picture 4">
            <a:extLst>
              <a:ext uri="{FF2B5EF4-FFF2-40B4-BE49-F238E27FC236}">
                <a16:creationId xmlns:a16="http://schemas.microsoft.com/office/drawing/2014/main" id="{6C03682B-2F9E-F535-73FE-A9E02AED157A}"/>
              </a:ext>
            </a:extLst>
          </p:cNvPr>
          <p:cNvPicPr>
            <a:picLocks noChangeAspect="1"/>
          </p:cNvPicPr>
          <p:nvPr/>
        </p:nvPicPr>
        <p:blipFill rotWithShape="1">
          <a:blip r:embed="rId5"/>
          <a:srcRect t="58081" r="19684" b="23522"/>
          <a:stretch/>
        </p:blipFill>
        <p:spPr>
          <a:xfrm>
            <a:off x="-1" y="2836148"/>
            <a:ext cx="12191999" cy="1570836"/>
          </a:xfrm>
          <a:prstGeom prst="rect">
            <a:avLst/>
          </a:prstGeom>
        </p:spPr>
      </p:pic>
      <p:pic>
        <p:nvPicPr>
          <p:cNvPr id="8" name="Picture 7">
            <a:extLst>
              <a:ext uri="{FF2B5EF4-FFF2-40B4-BE49-F238E27FC236}">
                <a16:creationId xmlns:a16="http://schemas.microsoft.com/office/drawing/2014/main" id="{35AD2FC1-B940-91FB-9FC5-0AB97965425B}"/>
              </a:ext>
            </a:extLst>
          </p:cNvPr>
          <p:cNvPicPr>
            <a:picLocks noChangeAspect="1"/>
          </p:cNvPicPr>
          <p:nvPr/>
        </p:nvPicPr>
        <p:blipFill rotWithShape="1">
          <a:blip r:embed="rId6"/>
          <a:srcRect t="58081" r="20158" b="23882"/>
          <a:stretch/>
        </p:blipFill>
        <p:spPr>
          <a:xfrm>
            <a:off x="-1" y="4785600"/>
            <a:ext cx="12192001" cy="1677665"/>
          </a:xfrm>
          <a:prstGeom prst="rect">
            <a:avLst/>
          </a:prstGeom>
        </p:spPr>
      </p:pic>
    </p:spTree>
    <p:extLst>
      <p:ext uri="{BB962C8B-B14F-4D97-AF65-F5344CB8AC3E}">
        <p14:creationId xmlns:p14="http://schemas.microsoft.com/office/powerpoint/2010/main" val="2672172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190151-5596-B72F-C6EF-C245DF5EE474}"/>
              </a:ext>
            </a:extLst>
          </p:cNvPr>
          <p:cNvPicPr>
            <a:picLocks noChangeAspect="1"/>
          </p:cNvPicPr>
          <p:nvPr/>
        </p:nvPicPr>
        <p:blipFill rotWithShape="1">
          <a:blip r:embed="rId2"/>
          <a:srcRect t="58734" b="12574"/>
          <a:stretch/>
        </p:blipFill>
        <p:spPr>
          <a:xfrm>
            <a:off x="0" y="567159"/>
            <a:ext cx="12192000" cy="1967696"/>
          </a:xfrm>
          <a:prstGeom prst="rect">
            <a:avLst/>
          </a:prstGeom>
        </p:spPr>
      </p:pic>
      <p:sp>
        <p:nvSpPr>
          <p:cNvPr id="3" name="TextBox 2">
            <a:extLst>
              <a:ext uri="{FF2B5EF4-FFF2-40B4-BE49-F238E27FC236}">
                <a16:creationId xmlns:a16="http://schemas.microsoft.com/office/drawing/2014/main" id="{480DCD6B-5A74-81B4-CCAF-40A739571321}"/>
              </a:ext>
            </a:extLst>
          </p:cNvPr>
          <p:cNvSpPr txBox="1"/>
          <p:nvPr/>
        </p:nvSpPr>
        <p:spPr>
          <a:xfrm>
            <a:off x="3048965" y="173620"/>
            <a:ext cx="6094070" cy="369332"/>
          </a:xfrm>
          <a:prstGeom prst="rect">
            <a:avLst/>
          </a:prstGeom>
          <a:noFill/>
        </p:spPr>
        <p:txBody>
          <a:bodyPr wrap="square">
            <a:spAutoFit/>
          </a:bodyPr>
          <a:lstStyle/>
          <a:p>
            <a:pPr algn="ctr"/>
            <a:r>
              <a:rPr lang="en-US" dirty="0">
                <a:solidFill>
                  <a:schemeClr val="tx2">
                    <a:lumMod val="75000"/>
                  </a:schemeClr>
                </a:solidFill>
                <a:latin typeface="Karla" panose="020B0004030503030003" pitchFamily="34" charset="0"/>
              </a:rPr>
              <a:t>Original</a:t>
            </a:r>
            <a:endParaRPr lang="en-GB" dirty="0"/>
          </a:p>
        </p:txBody>
      </p:sp>
      <p:pic>
        <p:nvPicPr>
          <p:cNvPr id="6" name="Picture 5">
            <a:extLst>
              <a:ext uri="{FF2B5EF4-FFF2-40B4-BE49-F238E27FC236}">
                <a16:creationId xmlns:a16="http://schemas.microsoft.com/office/drawing/2014/main" id="{3957B90B-711D-7BE0-665B-272BD9F22BA5}"/>
              </a:ext>
            </a:extLst>
          </p:cNvPr>
          <p:cNvPicPr>
            <a:picLocks noChangeAspect="1"/>
          </p:cNvPicPr>
          <p:nvPr/>
        </p:nvPicPr>
        <p:blipFill rotWithShape="1">
          <a:blip r:embed="rId3"/>
          <a:srcRect t="57721" r="19684" b="23882"/>
          <a:stretch/>
        </p:blipFill>
        <p:spPr>
          <a:xfrm>
            <a:off x="0" y="2845432"/>
            <a:ext cx="12192000" cy="1570836"/>
          </a:xfrm>
          <a:prstGeom prst="rect">
            <a:avLst/>
          </a:prstGeom>
        </p:spPr>
      </p:pic>
      <p:sp>
        <p:nvSpPr>
          <p:cNvPr id="9" name="TextBox 8">
            <a:extLst>
              <a:ext uri="{FF2B5EF4-FFF2-40B4-BE49-F238E27FC236}">
                <a16:creationId xmlns:a16="http://schemas.microsoft.com/office/drawing/2014/main" id="{F802DB73-65DF-C0A0-23C7-5C707BCF412D}"/>
              </a:ext>
            </a:extLst>
          </p:cNvPr>
          <p:cNvSpPr txBox="1"/>
          <p:nvPr/>
        </p:nvSpPr>
        <p:spPr>
          <a:xfrm>
            <a:off x="3048965" y="2505478"/>
            <a:ext cx="6094070" cy="369332"/>
          </a:xfrm>
          <a:prstGeom prst="rect">
            <a:avLst/>
          </a:prstGeom>
          <a:noFill/>
        </p:spPr>
        <p:txBody>
          <a:bodyPr wrap="square">
            <a:spAutoFit/>
          </a:bodyPr>
          <a:lstStyle/>
          <a:p>
            <a:pPr algn="ctr"/>
            <a:r>
              <a:rPr lang="en-US" dirty="0">
                <a:solidFill>
                  <a:schemeClr val="tx2">
                    <a:lumMod val="75000"/>
                  </a:schemeClr>
                </a:solidFill>
                <a:latin typeface="Karla" panose="020B0004030503030003" pitchFamily="34" charset="0"/>
              </a:rPr>
              <a:t>Tritanomaly</a:t>
            </a:r>
            <a:endParaRPr lang="en-GB" dirty="0"/>
          </a:p>
        </p:txBody>
      </p:sp>
      <p:sp>
        <p:nvSpPr>
          <p:cNvPr id="13" name="TextBox 12">
            <a:extLst>
              <a:ext uri="{FF2B5EF4-FFF2-40B4-BE49-F238E27FC236}">
                <a16:creationId xmlns:a16="http://schemas.microsoft.com/office/drawing/2014/main" id="{21A18E2B-3C8A-0DB5-F3DE-5D212FF03556}"/>
              </a:ext>
            </a:extLst>
          </p:cNvPr>
          <p:cNvSpPr txBox="1"/>
          <p:nvPr/>
        </p:nvSpPr>
        <p:spPr>
          <a:xfrm>
            <a:off x="3048963" y="4416268"/>
            <a:ext cx="6094070" cy="369332"/>
          </a:xfrm>
          <a:prstGeom prst="rect">
            <a:avLst/>
          </a:prstGeom>
          <a:noFill/>
        </p:spPr>
        <p:txBody>
          <a:bodyPr wrap="square">
            <a:spAutoFit/>
          </a:bodyPr>
          <a:lstStyle/>
          <a:p>
            <a:pPr algn="ctr"/>
            <a:r>
              <a:rPr lang="en-US" dirty="0" err="1">
                <a:solidFill>
                  <a:schemeClr val="tx2">
                    <a:lumMod val="75000"/>
                  </a:schemeClr>
                </a:solidFill>
                <a:latin typeface="Karla" panose="020B0004030503030003" pitchFamily="34" charset="0"/>
              </a:rPr>
              <a:t>Achromatomaly</a:t>
            </a:r>
            <a:endParaRPr lang="en-GB" dirty="0"/>
          </a:p>
        </p:txBody>
      </p:sp>
      <p:pic>
        <p:nvPicPr>
          <p:cNvPr id="5" name="Picture 4">
            <a:extLst>
              <a:ext uri="{FF2B5EF4-FFF2-40B4-BE49-F238E27FC236}">
                <a16:creationId xmlns:a16="http://schemas.microsoft.com/office/drawing/2014/main" id="{6C03682B-2F9E-F535-73FE-A9E02AED157A}"/>
              </a:ext>
            </a:extLst>
          </p:cNvPr>
          <p:cNvPicPr>
            <a:picLocks noChangeAspect="1"/>
          </p:cNvPicPr>
          <p:nvPr/>
        </p:nvPicPr>
        <p:blipFill rotWithShape="1">
          <a:blip r:embed="rId4"/>
          <a:srcRect t="58081" r="19684" b="23522"/>
          <a:stretch/>
        </p:blipFill>
        <p:spPr>
          <a:xfrm>
            <a:off x="-1" y="2836148"/>
            <a:ext cx="12191999" cy="1570836"/>
          </a:xfrm>
          <a:prstGeom prst="rect">
            <a:avLst/>
          </a:prstGeom>
        </p:spPr>
      </p:pic>
      <p:pic>
        <p:nvPicPr>
          <p:cNvPr id="7" name="Picture 6">
            <a:extLst>
              <a:ext uri="{FF2B5EF4-FFF2-40B4-BE49-F238E27FC236}">
                <a16:creationId xmlns:a16="http://schemas.microsoft.com/office/drawing/2014/main" id="{5BBADF34-94B5-AB33-E00E-D98F79C0F636}"/>
              </a:ext>
            </a:extLst>
          </p:cNvPr>
          <p:cNvPicPr>
            <a:picLocks noChangeAspect="1"/>
          </p:cNvPicPr>
          <p:nvPr/>
        </p:nvPicPr>
        <p:blipFill rotWithShape="1">
          <a:blip r:embed="rId5"/>
          <a:srcRect t="58081" r="19778" b="23544"/>
          <a:stretch/>
        </p:blipFill>
        <p:spPr>
          <a:xfrm>
            <a:off x="-3" y="2845432"/>
            <a:ext cx="12191998" cy="1570828"/>
          </a:xfrm>
          <a:prstGeom prst="rect">
            <a:avLst/>
          </a:prstGeom>
        </p:spPr>
      </p:pic>
      <p:pic>
        <p:nvPicPr>
          <p:cNvPr id="11" name="Picture 10">
            <a:extLst>
              <a:ext uri="{FF2B5EF4-FFF2-40B4-BE49-F238E27FC236}">
                <a16:creationId xmlns:a16="http://schemas.microsoft.com/office/drawing/2014/main" id="{C5EA8E12-01E1-F947-8EB2-43F6E6BD26C1}"/>
              </a:ext>
            </a:extLst>
          </p:cNvPr>
          <p:cNvPicPr>
            <a:picLocks noChangeAspect="1"/>
          </p:cNvPicPr>
          <p:nvPr/>
        </p:nvPicPr>
        <p:blipFill rotWithShape="1">
          <a:blip r:embed="rId6"/>
          <a:srcRect t="58081" r="19684" b="23207"/>
          <a:stretch/>
        </p:blipFill>
        <p:spPr>
          <a:xfrm>
            <a:off x="0" y="4776316"/>
            <a:ext cx="12192000" cy="1597793"/>
          </a:xfrm>
          <a:prstGeom prst="rect">
            <a:avLst/>
          </a:prstGeom>
        </p:spPr>
      </p:pic>
    </p:spTree>
    <p:extLst>
      <p:ext uri="{BB962C8B-B14F-4D97-AF65-F5344CB8AC3E}">
        <p14:creationId xmlns:p14="http://schemas.microsoft.com/office/powerpoint/2010/main" val="1645285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19F52-5CE7-F943-88BA-139E41CA10B6}"/>
              </a:ext>
            </a:extLst>
          </p:cNvPr>
          <p:cNvSpPr>
            <a:spLocks noGrp="1"/>
          </p:cNvSpPr>
          <p:nvPr>
            <p:ph type="title"/>
          </p:nvPr>
        </p:nvSpPr>
        <p:spPr/>
        <p:txBody>
          <a:bodyPr/>
          <a:lstStyle/>
          <a:p>
            <a:r>
              <a:rPr lang="en-US" b="1" dirty="0">
                <a:solidFill>
                  <a:schemeClr val="tx1">
                    <a:lumMod val="50000"/>
                    <a:lumOff val="50000"/>
                  </a:schemeClr>
                </a:solidFill>
                <a:latin typeface="Century Gothic" panose="020B0502020202020204" pitchFamily="34" charset="0"/>
              </a:rPr>
              <a:t>Analytics</a:t>
            </a:r>
          </a:p>
        </p:txBody>
      </p:sp>
      <p:sp>
        <p:nvSpPr>
          <p:cNvPr id="3" name="Slide Number Placeholder 2">
            <a:extLst>
              <a:ext uri="{FF2B5EF4-FFF2-40B4-BE49-F238E27FC236}">
                <a16:creationId xmlns:a16="http://schemas.microsoft.com/office/drawing/2014/main" id="{BAAF334B-AC31-414A-B171-6896E7F4922D}"/>
              </a:ext>
            </a:extLst>
          </p:cNvPr>
          <p:cNvSpPr>
            <a:spLocks noGrp="1"/>
          </p:cNvSpPr>
          <p:nvPr>
            <p:ph type="sldNum" sz="quarter" idx="12"/>
          </p:nvPr>
        </p:nvSpPr>
        <p:spPr/>
        <p:txBody>
          <a:bodyPr/>
          <a:lstStyle/>
          <a:p>
            <a:fld id="{FF6193B0-BD29-9748-BAC7-28347702C250}" type="slidenum">
              <a:rPr lang="en-US" smtClean="0"/>
              <a:pPr/>
              <a:t>7</a:t>
            </a:fld>
            <a:endParaRPr lang="en-US"/>
          </a:p>
        </p:txBody>
      </p:sp>
      <p:sp>
        <p:nvSpPr>
          <p:cNvPr id="4" name="TextBox 3">
            <a:extLst>
              <a:ext uri="{FF2B5EF4-FFF2-40B4-BE49-F238E27FC236}">
                <a16:creationId xmlns:a16="http://schemas.microsoft.com/office/drawing/2014/main" id="{1116ED27-5496-64BB-CD20-69BA4D5F1E85}"/>
              </a:ext>
            </a:extLst>
          </p:cNvPr>
          <p:cNvSpPr txBox="1"/>
          <p:nvPr/>
        </p:nvSpPr>
        <p:spPr>
          <a:xfrm>
            <a:off x="849775" y="1454471"/>
            <a:ext cx="10515600" cy="5386090"/>
          </a:xfrm>
          <a:prstGeom prst="rect">
            <a:avLst/>
          </a:prstGeom>
          <a:noFill/>
        </p:spPr>
        <p:txBody>
          <a:bodyPr wrap="square" rtlCol="0">
            <a:spAutoFit/>
          </a:bodyPr>
          <a:lstStyle/>
          <a:p>
            <a:pPr algn="just"/>
            <a:r>
              <a:rPr lang="en-US" dirty="0">
                <a:solidFill>
                  <a:schemeClr val="tx2">
                    <a:lumMod val="75000"/>
                  </a:schemeClr>
                </a:solidFill>
                <a:latin typeface="Karla" panose="020B0004030503030003" pitchFamily="34" charset="0"/>
              </a:rPr>
              <a:t>As stated, accessibility can affect the bounce rate and the general performance of a website. I have used a chrome extension called Lighthouse to assess the performance of the website, which I have provided in the coming slides. </a:t>
            </a:r>
            <a:endParaRPr lang="en-US" sz="1400" dirty="0">
              <a:solidFill>
                <a:srgbClr val="7030A0"/>
              </a:solidFill>
              <a:latin typeface="Karla" panose="020B0004030503030003" pitchFamily="34" charset="0"/>
            </a:endParaRPr>
          </a:p>
          <a:p>
            <a:pPr algn="just"/>
            <a:endParaRPr lang="en-US" sz="1400" dirty="0">
              <a:solidFill>
                <a:srgbClr val="7030A0"/>
              </a:solidFill>
              <a:latin typeface="Karla" panose="020B0004030503030003" pitchFamily="34" charset="0"/>
            </a:endParaRPr>
          </a:p>
          <a:p>
            <a:pPr algn="just"/>
            <a:r>
              <a:rPr lang="en-US" dirty="0">
                <a:solidFill>
                  <a:schemeClr val="tx2">
                    <a:lumMod val="75000"/>
                  </a:schemeClr>
                </a:solidFill>
                <a:latin typeface="Karla" panose="020B0004030503030003" pitchFamily="34" charset="0"/>
              </a:rPr>
              <a:t>The other web evaluation tool used is Wave, the assessments can be found on slide 10. This tool allows you to see where there are contrast problems, structure elements and errors.</a:t>
            </a:r>
          </a:p>
          <a:p>
            <a:pPr algn="just"/>
            <a:endParaRPr lang="en-US" dirty="0">
              <a:solidFill>
                <a:schemeClr val="tx2">
                  <a:lumMod val="75000"/>
                </a:schemeClr>
              </a:solidFill>
              <a:latin typeface="Karla" panose="020B0004030503030003" pitchFamily="34" charset="0"/>
            </a:endParaRPr>
          </a:p>
          <a:p>
            <a:pPr algn="just"/>
            <a:r>
              <a:rPr lang="en-US" dirty="0">
                <a:solidFill>
                  <a:schemeClr val="tx2">
                    <a:lumMod val="75000"/>
                  </a:schemeClr>
                </a:solidFill>
                <a:latin typeface="Karla" panose="020B0004030503030003" pitchFamily="34" charset="0"/>
              </a:rPr>
              <a:t>One extension that I have found recently that tests out accessibility for people with visual disabilities is Skilltide. They simulate Dyslexia, Tunnel vision, colour blindness and more. Some examples are shown on page 12.</a:t>
            </a:r>
          </a:p>
          <a:p>
            <a:endParaRPr lang="en-US" dirty="0">
              <a:solidFill>
                <a:schemeClr val="tx2">
                  <a:lumMod val="75000"/>
                </a:schemeClr>
              </a:solidFill>
              <a:latin typeface="Karla" panose="020B0004030503030003" pitchFamily="34" charset="0"/>
            </a:endParaRPr>
          </a:p>
          <a:p>
            <a:endParaRPr lang="en-US" dirty="0">
              <a:solidFill>
                <a:schemeClr val="tx2">
                  <a:lumMod val="75000"/>
                </a:schemeClr>
              </a:solidFill>
              <a:latin typeface="Karla" panose="020B0004030503030003" pitchFamily="34" charset="0"/>
            </a:endParaRPr>
          </a:p>
          <a:p>
            <a:r>
              <a:rPr lang="en-US" sz="1600" dirty="0">
                <a:solidFill>
                  <a:schemeClr val="tx2">
                    <a:lumMod val="75000"/>
                  </a:schemeClr>
                </a:solidFill>
                <a:latin typeface="Karla" panose="020B0004030503030003" pitchFamily="34" charset="0"/>
              </a:rPr>
              <a:t>To download the Lighthouse:</a:t>
            </a:r>
          </a:p>
          <a:p>
            <a:r>
              <a:rPr lang="en-US" sz="1400" dirty="0">
                <a:solidFill>
                  <a:srgbClr val="7030A0"/>
                </a:solidFill>
                <a:latin typeface="Karla" panose="020B0004030503030003" pitchFamily="34" charset="0"/>
                <a:hlinkClick r:id="rId2">
                  <a:extLst>
                    <a:ext uri="{A12FA001-AC4F-418D-AE19-62706E023703}">
                      <ahyp:hlinkClr xmlns:ahyp="http://schemas.microsoft.com/office/drawing/2018/hyperlinkcolor" val="tx"/>
                    </a:ext>
                  </a:extLst>
                </a:hlinkClick>
              </a:rPr>
              <a:t>https://chrome.google.com/webstore/detail/lighthouse/blipmdconlkpinefehnmjammfjpmpbjk?hl=en</a:t>
            </a:r>
            <a:endParaRPr lang="en-US" sz="1400" dirty="0">
              <a:solidFill>
                <a:srgbClr val="7030A0"/>
              </a:solidFill>
              <a:latin typeface="Karla" panose="020B0004030503030003" pitchFamily="34" charset="0"/>
            </a:endParaRPr>
          </a:p>
          <a:p>
            <a:endParaRPr lang="en-US" sz="1400" dirty="0">
              <a:solidFill>
                <a:schemeClr val="tx2">
                  <a:lumMod val="75000"/>
                </a:schemeClr>
              </a:solidFill>
              <a:latin typeface="Karla" panose="020B0004030503030003" pitchFamily="34" charset="0"/>
            </a:endParaRPr>
          </a:p>
          <a:p>
            <a:r>
              <a:rPr lang="en-US" sz="1600" dirty="0">
                <a:solidFill>
                  <a:schemeClr val="tx2">
                    <a:lumMod val="75000"/>
                  </a:schemeClr>
                </a:solidFill>
                <a:latin typeface="Karla" panose="020B0004030503030003" pitchFamily="34" charset="0"/>
              </a:rPr>
              <a:t>To download the Wave:</a:t>
            </a:r>
          </a:p>
          <a:p>
            <a:r>
              <a:rPr lang="en-US" sz="1400" dirty="0">
                <a:solidFill>
                  <a:srgbClr val="7030A0"/>
                </a:solidFill>
                <a:latin typeface="Karla" panose="020B0004030503030003" pitchFamily="34" charset="0"/>
                <a:hlinkClick r:id="rId3">
                  <a:extLst>
                    <a:ext uri="{A12FA001-AC4F-418D-AE19-62706E023703}">
                      <ahyp:hlinkClr xmlns:ahyp="http://schemas.microsoft.com/office/drawing/2018/hyperlinkcolor" val="tx"/>
                    </a:ext>
                  </a:extLst>
                </a:hlinkClick>
              </a:rPr>
              <a:t>https://chrome.google.com/webstore/detail/wave-evaluation-tool/jbbplnpkjmmeebjpijfedlgcdilocofh</a:t>
            </a:r>
            <a:endParaRPr lang="en-US" sz="1400" dirty="0">
              <a:solidFill>
                <a:srgbClr val="7030A0"/>
              </a:solidFill>
              <a:latin typeface="Karla" panose="020B0004030503030003" pitchFamily="34" charset="0"/>
            </a:endParaRPr>
          </a:p>
          <a:p>
            <a:endParaRPr lang="en-US" sz="1400" dirty="0">
              <a:solidFill>
                <a:srgbClr val="7030A0"/>
              </a:solidFill>
              <a:latin typeface="Karla" panose="020B0004030503030003" pitchFamily="34" charset="0"/>
            </a:endParaRPr>
          </a:p>
          <a:p>
            <a:r>
              <a:rPr lang="en-US" sz="1600" dirty="0">
                <a:solidFill>
                  <a:schemeClr val="tx2">
                    <a:lumMod val="75000"/>
                  </a:schemeClr>
                </a:solidFill>
                <a:latin typeface="Karla" panose="020B0004030503030003" pitchFamily="34" charset="0"/>
              </a:rPr>
              <a:t>To download the Skilltide:</a:t>
            </a:r>
          </a:p>
          <a:p>
            <a:r>
              <a:rPr lang="en-US" sz="1400" dirty="0">
                <a:solidFill>
                  <a:srgbClr val="7030A0"/>
                </a:solidFill>
                <a:latin typeface="Karla" panose="020B0004030503030003" pitchFamily="34" charset="0"/>
                <a:hlinkClick r:id="rId4">
                  <a:extLst>
                    <a:ext uri="{A12FA001-AC4F-418D-AE19-62706E023703}">
                      <ahyp:hlinkClr xmlns:ahyp="http://schemas.microsoft.com/office/drawing/2018/hyperlinkcolor" val="tx"/>
                    </a:ext>
                  </a:extLst>
                </a:hlinkClick>
              </a:rPr>
              <a:t>https://chrome.google.com/webstore/detail/silktide-website-accessib/okcpiimdfkpkjcbihbmhppldhiebhhaf/related</a:t>
            </a:r>
            <a:endParaRPr lang="en-US" sz="1400" dirty="0">
              <a:solidFill>
                <a:srgbClr val="7030A0"/>
              </a:solidFill>
              <a:latin typeface="Karla" panose="020B0004030503030003" pitchFamily="34" charset="0"/>
            </a:endParaRPr>
          </a:p>
          <a:p>
            <a:endParaRPr lang="en-US" sz="1400" dirty="0">
              <a:solidFill>
                <a:srgbClr val="7030A0"/>
              </a:solidFill>
              <a:latin typeface="Karla" panose="020B0004030503030003" pitchFamily="34" charset="0"/>
            </a:endParaRPr>
          </a:p>
        </p:txBody>
      </p:sp>
      <p:grpSp>
        <p:nvGrpSpPr>
          <p:cNvPr id="7" name="Group 6">
            <a:extLst>
              <a:ext uri="{FF2B5EF4-FFF2-40B4-BE49-F238E27FC236}">
                <a16:creationId xmlns:a16="http://schemas.microsoft.com/office/drawing/2014/main" id="{984F6A9B-8700-BFA4-40C3-66B5229834C0}"/>
              </a:ext>
            </a:extLst>
          </p:cNvPr>
          <p:cNvGrpSpPr/>
          <p:nvPr/>
        </p:nvGrpSpPr>
        <p:grpSpPr>
          <a:xfrm>
            <a:off x="343306" y="4745574"/>
            <a:ext cx="506469" cy="1820593"/>
            <a:chOff x="343306" y="4745574"/>
            <a:chExt cx="506469" cy="1820593"/>
          </a:xfrm>
        </p:grpSpPr>
        <p:grpSp>
          <p:nvGrpSpPr>
            <p:cNvPr id="5" name="Group 4">
              <a:extLst>
                <a:ext uri="{FF2B5EF4-FFF2-40B4-BE49-F238E27FC236}">
                  <a16:creationId xmlns:a16="http://schemas.microsoft.com/office/drawing/2014/main" id="{7187F26B-F184-7FF9-5DDE-58964AE596C1}"/>
                </a:ext>
              </a:extLst>
            </p:cNvPr>
            <p:cNvGrpSpPr/>
            <p:nvPr/>
          </p:nvGrpSpPr>
          <p:grpSpPr>
            <a:xfrm>
              <a:off x="347690" y="4745574"/>
              <a:ext cx="490510" cy="1076133"/>
              <a:chOff x="359265" y="5304867"/>
              <a:chExt cx="490510" cy="1076133"/>
            </a:xfrm>
          </p:grpSpPr>
          <p:pic>
            <p:nvPicPr>
              <p:cNvPr id="1026" name="Picture 2" descr="Google significantly changes how it measures page performance with the  release of Lighthouse 6.0">
                <a:extLst>
                  <a:ext uri="{FF2B5EF4-FFF2-40B4-BE49-F238E27FC236}">
                    <a16:creationId xmlns:a16="http://schemas.microsoft.com/office/drawing/2014/main" id="{6D862AA4-7821-7E34-D3DD-B565D5A724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 y="5304867"/>
                <a:ext cx="478935" cy="4789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VE Evaluation Tool">
                <a:extLst>
                  <a:ext uri="{FF2B5EF4-FFF2-40B4-BE49-F238E27FC236}">
                    <a16:creationId xmlns:a16="http://schemas.microsoft.com/office/drawing/2014/main" id="{9DC748DE-9185-9484-B93B-4B04578C48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265" y="5902065"/>
                <a:ext cx="478935" cy="478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Silktide - Digital Government">
              <a:extLst>
                <a:ext uri="{FF2B5EF4-FFF2-40B4-BE49-F238E27FC236}">
                  <a16:creationId xmlns:a16="http://schemas.microsoft.com/office/drawing/2014/main" id="{58D863C8-7C27-B1DF-1344-68FA31DFFE6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1345"/>
            <a:stretch/>
          </p:blipFill>
          <p:spPr bwMode="auto">
            <a:xfrm>
              <a:off x="343306" y="6021665"/>
              <a:ext cx="506469" cy="5445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95259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07A01-8DB2-371A-4F2F-6A0BA1DA358E}"/>
              </a:ext>
            </a:extLst>
          </p:cNvPr>
          <p:cNvPicPr>
            <a:picLocks noChangeAspect="1"/>
          </p:cNvPicPr>
          <p:nvPr/>
        </p:nvPicPr>
        <p:blipFill rotWithShape="1">
          <a:blip r:embed="rId2"/>
          <a:srcRect l="22718" t="15534" r="24855" b="10550"/>
          <a:stretch/>
        </p:blipFill>
        <p:spPr>
          <a:xfrm>
            <a:off x="0" y="999564"/>
            <a:ext cx="6391923" cy="5069150"/>
          </a:xfrm>
          <a:prstGeom prst="rect">
            <a:avLst/>
          </a:prstGeom>
        </p:spPr>
      </p:pic>
      <p:pic>
        <p:nvPicPr>
          <p:cNvPr id="5" name="Picture 4">
            <a:extLst>
              <a:ext uri="{FF2B5EF4-FFF2-40B4-BE49-F238E27FC236}">
                <a16:creationId xmlns:a16="http://schemas.microsoft.com/office/drawing/2014/main" id="{C296E50E-A8AB-ADEF-9932-6DFD0125D6DF}"/>
              </a:ext>
            </a:extLst>
          </p:cNvPr>
          <p:cNvPicPr>
            <a:picLocks noChangeAspect="1"/>
          </p:cNvPicPr>
          <p:nvPr/>
        </p:nvPicPr>
        <p:blipFill rotWithShape="1">
          <a:blip r:embed="rId3"/>
          <a:srcRect l="22498" t="16027" r="25075" b="12593"/>
          <a:stretch/>
        </p:blipFill>
        <p:spPr>
          <a:xfrm>
            <a:off x="5641310" y="999564"/>
            <a:ext cx="6344391" cy="4858871"/>
          </a:xfrm>
          <a:prstGeom prst="rect">
            <a:avLst/>
          </a:prstGeom>
        </p:spPr>
      </p:pic>
      <p:pic>
        <p:nvPicPr>
          <p:cNvPr id="8" name="Picture 2" descr="Google significantly changes how it measures page performance with the  release of Lighthouse 6.0">
            <a:extLst>
              <a:ext uri="{FF2B5EF4-FFF2-40B4-BE49-F238E27FC236}">
                <a16:creationId xmlns:a16="http://schemas.microsoft.com/office/drawing/2014/main" id="{60C4D642-AD4C-AC89-62EF-F0D531AE3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4522" y="6263394"/>
            <a:ext cx="478935" cy="478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898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B4CEB6-76B4-9CDE-3F10-CC277180CBD6}"/>
              </a:ext>
            </a:extLst>
          </p:cNvPr>
          <p:cNvPicPr>
            <a:picLocks noChangeAspect="1"/>
          </p:cNvPicPr>
          <p:nvPr/>
        </p:nvPicPr>
        <p:blipFill rotWithShape="1">
          <a:blip r:embed="rId2"/>
          <a:srcRect l="23254" t="31928" r="24319" b="26085"/>
          <a:stretch/>
        </p:blipFill>
        <p:spPr>
          <a:xfrm>
            <a:off x="0" y="0"/>
            <a:ext cx="6284258" cy="2830995"/>
          </a:xfrm>
          <a:prstGeom prst="rect">
            <a:avLst/>
          </a:prstGeom>
        </p:spPr>
      </p:pic>
      <p:pic>
        <p:nvPicPr>
          <p:cNvPr id="4" name="Picture 3">
            <a:extLst>
              <a:ext uri="{FF2B5EF4-FFF2-40B4-BE49-F238E27FC236}">
                <a16:creationId xmlns:a16="http://schemas.microsoft.com/office/drawing/2014/main" id="{BA908CF0-FF2A-D412-F655-2997430696F1}"/>
              </a:ext>
            </a:extLst>
          </p:cNvPr>
          <p:cNvPicPr>
            <a:picLocks noChangeAspect="1"/>
          </p:cNvPicPr>
          <p:nvPr/>
        </p:nvPicPr>
        <p:blipFill rotWithShape="1">
          <a:blip r:embed="rId3"/>
          <a:srcRect l="23966" t="22524" r="25291" b="5372"/>
          <a:stretch/>
        </p:blipFill>
        <p:spPr>
          <a:xfrm>
            <a:off x="0" y="2561389"/>
            <a:ext cx="5375564" cy="4296611"/>
          </a:xfrm>
          <a:prstGeom prst="rect">
            <a:avLst/>
          </a:prstGeom>
        </p:spPr>
      </p:pic>
      <p:cxnSp>
        <p:nvCxnSpPr>
          <p:cNvPr id="6" name="Straight Arrow Connector 5">
            <a:extLst>
              <a:ext uri="{FF2B5EF4-FFF2-40B4-BE49-F238E27FC236}">
                <a16:creationId xmlns:a16="http://schemas.microsoft.com/office/drawing/2014/main" id="{6857B5DE-E066-4B15-9649-26D89EF69FBA}"/>
              </a:ext>
            </a:extLst>
          </p:cNvPr>
          <p:cNvCxnSpPr/>
          <p:nvPr/>
        </p:nvCxnSpPr>
        <p:spPr>
          <a:xfrm>
            <a:off x="2854036" y="665018"/>
            <a:ext cx="0" cy="2165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C28D26-AAA8-CA04-4B15-2BC5BFE2E663}"/>
              </a:ext>
            </a:extLst>
          </p:cNvPr>
          <p:cNvSpPr txBox="1"/>
          <p:nvPr/>
        </p:nvSpPr>
        <p:spPr>
          <a:xfrm>
            <a:off x="3038764" y="5586348"/>
            <a:ext cx="2124364" cy="646331"/>
          </a:xfrm>
          <a:prstGeom prst="rect">
            <a:avLst/>
          </a:prstGeom>
          <a:noFill/>
          <a:ln>
            <a:solidFill>
              <a:srgbClr val="7030A0"/>
            </a:solidFill>
          </a:ln>
        </p:spPr>
        <p:txBody>
          <a:bodyPr wrap="square">
            <a:spAutoFit/>
          </a:bodyPr>
          <a:lstStyle/>
          <a:p>
            <a:pPr algn="just"/>
            <a:r>
              <a:rPr lang="en-US" sz="1200" dirty="0">
                <a:solidFill>
                  <a:schemeClr val="bg2">
                    <a:lumMod val="50000"/>
                  </a:schemeClr>
                </a:solidFill>
                <a:latin typeface="Karla" panose="020B0004030503030003" pitchFamily="34" charset="0"/>
              </a:rPr>
              <a:t>(There is more information when you scroll down on the report.)</a:t>
            </a:r>
            <a:endParaRPr lang="en-GB" sz="1200" dirty="0">
              <a:solidFill>
                <a:schemeClr val="bg2">
                  <a:lumMod val="50000"/>
                </a:schemeClr>
              </a:solidFill>
            </a:endParaRPr>
          </a:p>
        </p:txBody>
      </p:sp>
      <p:sp>
        <p:nvSpPr>
          <p:cNvPr id="10" name="TextBox 9">
            <a:extLst>
              <a:ext uri="{FF2B5EF4-FFF2-40B4-BE49-F238E27FC236}">
                <a16:creationId xmlns:a16="http://schemas.microsoft.com/office/drawing/2014/main" id="{072A562D-5617-3FCC-C913-53F6B9242ACC}"/>
              </a:ext>
            </a:extLst>
          </p:cNvPr>
          <p:cNvSpPr txBox="1"/>
          <p:nvPr/>
        </p:nvSpPr>
        <p:spPr>
          <a:xfrm>
            <a:off x="6524403" y="277091"/>
            <a:ext cx="5227782" cy="2031325"/>
          </a:xfrm>
          <a:prstGeom prst="rect">
            <a:avLst/>
          </a:prstGeom>
          <a:noFill/>
        </p:spPr>
        <p:txBody>
          <a:bodyPr wrap="square">
            <a:spAutoFit/>
          </a:bodyPr>
          <a:lstStyle/>
          <a:p>
            <a:pPr algn="just"/>
            <a:r>
              <a:rPr lang="en-US" dirty="0">
                <a:solidFill>
                  <a:schemeClr val="tx2">
                    <a:lumMod val="75000"/>
                  </a:schemeClr>
                </a:solidFill>
                <a:latin typeface="Karla" panose="020B0004030503030003" pitchFamily="34" charset="0"/>
              </a:rPr>
              <a:t>The report goes into detail about each point; Performance, Accessibility, Best Practices, SEO and PWA. Once we have finished editing the website, like editing the photos and fixing up the navigation bar, it will be beneficial to go back to Lighthouse to see where we could improve further on the technical side.</a:t>
            </a:r>
            <a:endParaRPr lang="en-GB" dirty="0"/>
          </a:p>
        </p:txBody>
      </p:sp>
      <p:pic>
        <p:nvPicPr>
          <p:cNvPr id="12" name="Picture 11">
            <a:extLst>
              <a:ext uri="{FF2B5EF4-FFF2-40B4-BE49-F238E27FC236}">
                <a16:creationId xmlns:a16="http://schemas.microsoft.com/office/drawing/2014/main" id="{D8D8593C-31AF-BF3A-FAE6-B08B3924D9D1}"/>
              </a:ext>
            </a:extLst>
          </p:cNvPr>
          <p:cNvPicPr>
            <a:picLocks noChangeAspect="1"/>
          </p:cNvPicPr>
          <p:nvPr/>
        </p:nvPicPr>
        <p:blipFill rotWithShape="1">
          <a:blip r:embed="rId4"/>
          <a:srcRect l="23409" t="25051" r="24243" b="9033"/>
          <a:stretch/>
        </p:blipFill>
        <p:spPr>
          <a:xfrm>
            <a:off x="6412061" y="2830995"/>
            <a:ext cx="5685549" cy="4027005"/>
          </a:xfrm>
          <a:prstGeom prst="rect">
            <a:avLst/>
          </a:prstGeom>
        </p:spPr>
      </p:pic>
      <p:pic>
        <p:nvPicPr>
          <p:cNvPr id="13" name="Picture 2" descr="Google significantly changes how it measures page performance with the  release of Lighthouse 6.0">
            <a:extLst>
              <a:ext uri="{FF2B5EF4-FFF2-40B4-BE49-F238E27FC236}">
                <a16:creationId xmlns:a16="http://schemas.microsoft.com/office/drawing/2014/main" id="{AEE6139A-2C7E-E27D-F1EE-D1C3903A4F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1595" y="6259866"/>
            <a:ext cx="478935" cy="478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257902"/>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0</TotalTime>
  <Words>520</Words>
  <Application>Microsoft Macintosh PowerPoint</Application>
  <PresentationFormat>Widescreen</PresentationFormat>
  <Paragraphs>44</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Century Gothic</vt:lpstr>
      <vt:lpstr>Karla</vt:lpstr>
      <vt:lpstr>Office Theme</vt:lpstr>
      <vt:lpstr>PowerPoint Presentation</vt:lpstr>
      <vt:lpstr>Landing Page</vt:lpstr>
      <vt:lpstr>PowerPoint Presentation</vt:lpstr>
      <vt:lpstr>PowerPoint Presentation</vt:lpstr>
      <vt:lpstr>PowerPoint Presentation</vt:lpstr>
      <vt:lpstr>PowerPoint Presentation</vt:lpstr>
      <vt:lpstr>Analytics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Moore</dc:creator>
  <cp:lastModifiedBy>Emily Moore</cp:lastModifiedBy>
  <cp:revision>2</cp:revision>
  <dcterms:created xsi:type="dcterms:W3CDTF">2022-10-27T10:14:43Z</dcterms:created>
  <dcterms:modified xsi:type="dcterms:W3CDTF">2023-01-27T16:06:44Z</dcterms:modified>
</cp:coreProperties>
</file>